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handoutMasterIdLst>
    <p:handoutMasterId r:id="rId17"/>
  </p:handoutMasterIdLst>
  <p:sldIdLst>
    <p:sldId id="256" r:id="rId2"/>
    <p:sldId id="257" r:id="rId3"/>
    <p:sldId id="319" r:id="rId4"/>
    <p:sldId id="320" r:id="rId5"/>
    <p:sldId id="336" r:id="rId6"/>
    <p:sldId id="331" r:id="rId7"/>
    <p:sldId id="328" r:id="rId8"/>
    <p:sldId id="329" r:id="rId9"/>
    <p:sldId id="330" r:id="rId10"/>
    <p:sldId id="335" r:id="rId11"/>
    <p:sldId id="334" r:id="rId12"/>
    <p:sldId id="333" r:id="rId13"/>
    <p:sldId id="299" r:id="rId14"/>
    <p:sldId id="337" r:id="rId15"/>
    <p:sldId id="277" r:id="rId16"/>
  </p:sldIdLst>
  <p:sldSz cx="12192000" cy="6858000"/>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56B8E8D9-B2BF-48BE-8C40-3A0F1E7B15BC}">
          <p14:sldIdLst>
            <p14:sldId id="256"/>
            <p14:sldId id="257"/>
          </p14:sldIdLst>
        </p14:section>
        <p14:section name="Untitled Section" id="{224D5F39-2751-4A2E-B6E1-D8D7DC1C1738}">
          <p14:sldIdLst>
            <p14:sldId id="319"/>
            <p14:sldId id="320"/>
            <p14:sldId id="336"/>
            <p14:sldId id="331"/>
            <p14:sldId id="328"/>
            <p14:sldId id="329"/>
            <p14:sldId id="330"/>
            <p14:sldId id="335"/>
            <p14:sldId id="334"/>
            <p14:sldId id="333"/>
            <p14:sldId id="299"/>
            <p14:sldId id="337"/>
            <p14:sldId id="277"/>
          </p14:sldIdLst>
        </p14:section>
      </p14:sectionLst>
    </p:ex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88" d="100"/>
          <a:sy n="88" d="100"/>
        </p:scale>
        <p:origin x="451" y="62"/>
      </p:cViewPr>
      <p:guideLst/>
    </p:cSldViewPr>
  </p:slideViewPr>
  <p:notesTextViewPr>
    <p:cViewPr>
      <p:scale>
        <a:sx n="1" d="1"/>
        <a:sy n="1" d="1"/>
      </p:scale>
      <p:origin x="0" y="0"/>
    </p:cViewPr>
  </p:notesTextViewPr>
  <p:sorterViewPr>
    <p:cViewPr varScale="1">
      <p:scale>
        <a:sx n="100" d="100"/>
        <a:sy n="100" d="100"/>
      </p:scale>
      <p:origin x="0" y="-1926"/>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163" cy="4699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4022725" y="0"/>
            <a:ext cx="3078163" cy="469900"/>
          </a:xfrm>
          <a:prstGeom prst="rect">
            <a:avLst/>
          </a:prstGeom>
        </p:spPr>
        <p:txBody>
          <a:bodyPr vert="horz" lIns="91440" tIns="45720" rIns="91440" bIns="45720" rtlCol="0"/>
          <a:lstStyle>
            <a:lvl1pPr algn="r">
              <a:defRPr sz="1200"/>
            </a:lvl1pPr>
          </a:lstStyle>
          <a:p>
            <a:fld id="{D0E281A9-B84F-4694-9587-4B003BE50F69}" type="datetimeFigureOut">
              <a:rPr lang="en-US" smtClean="0"/>
              <a:t>12/23/2020</a:t>
            </a:fld>
            <a:endParaRPr lang="en-US" dirty="0"/>
          </a:p>
        </p:txBody>
      </p:sp>
      <p:sp>
        <p:nvSpPr>
          <p:cNvPr id="4" name="Footer Placeholder 3"/>
          <p:cNvSpPr>
            <a:spLocks noGrp="1"/>
          </p:cNvSpPr>
          <p:nvPr>
            <p:ph type="ftr" sz="quarter" idx="2"/>
          </p:nvPr>
        </p:nvSpPr>
        <p:spPr>
          <a:xfrm>
            <a:off x="0" y="8918575"/>
            <a:ext cx="3078163" cy="4699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4022725" y="8918575"/>
            <a:ext cx="3078163" cy="469900"/>
          </a:xfrm>
          <a:prstGeom prst="rect">
            <a:avLst/>
          </a:prstGeom>
        </p:spPr>
        <p:txBody>
          <a:bodyPr vert="horz" lIns="91440" tIns="45720" rIns="91440" bIns="45720" rtlCol="0" anchor="b"/>
          <a:lstStyle>
            <a:lvl1pPr algn="r">
              <a:defRPr sz="1200"/>
            </a:lvl1pPr>
          </a:lstStyle>
          <a:p>
            <a:fld id="{894A2BB8-092D-486A-A13C-DC4FB34B3274}" type="slidenum">
              <a:rPr lang="en-US" smtClean="0"/>
              <a:t>‹#›</a:t>
            </a:fld>
            <a:endParaRPr lang="en-US" dirty="0"/>
          </a:p>
        </p:txBody>
      </p:sp>
    </p:spTree>
    <p:extLst>
      <p:ext uri="{BB962C8B-B14F-4D97-AF65-F5344CB8AC3E}">
        <p14:creationId xmlns:p14="http://schemas.microsoft.com/office/powerpoint/2010/main" val="1674976080"/>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smtClean="0"/>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smtClean="0"/>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smtClean="0"/>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smtClean="0"/>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12/23/2020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smtClean="0"/>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smtClean="0"/>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48A87A34-81AB-432B-8DAE-1953F412C126}" type="datetimeFigureOut">
              <a:rPr lang="en-US" dirty="0"/>
              <a:t>12/23/2020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smtClean="0"/>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12/23/2020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smtClean="0"/>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8A87A34-81AB-432B-8DAE-1953F412C126}" type="datetimeFigureOut">
              <a:rPr lang="en-US" dirty="0"/>
              <a:t>12/23/2020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12/23/2020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12/23/2020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12/23/2020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48A87A34-81AB-432B-8DAE-1953F412C126}" type="datetimeFigureOut">
              <a:rPr lang="en-US" dirty="0"/>
              <a:t>12/23/2020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smtClean="0"/>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dirty="0"/>
              <a:t>12/23/2020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19">
            <a:alphaModFix amt="7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48A87A34-81AB-432B-8DAE-1953F412C126}" type="datetimeFigureOut">
              <a:rPr lang="en-US" dirty="0"/>
              <a:pPr/>
              <a:t>12/23/2020</a:t>
            </a:fld>
            <a:endParaRPr lang="en-US" dirty="0"/>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dirty="0"/>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6D22F896-40B5-4ADD-8801-0D06FADFA09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7695" y="91441"/>
            <a:ext cx="11629505" cy="1899729"/>
          </a:xfrm>
        </p:spPr>
        <p:txBody>
          <a:bodyPr/>
          <a:lstStyle/>
          <a:p>
            <a:r>
              <a:rPr lang="en-US" b="1" dirty="0" smtClean="0">
                <a:latin typeface="Times New Roman" panose="02020603050405020304" pitchFamily="18" charset="0"/>
                <a:cs typeface="Times New Roman" panose="02020603050405020304" pitchFamily="18" charset="0"/>
              </a:rPr>
              <a:t>Subcommittee on Minnesota Water Policy</a:t>
            </a:r>
            <a:endParaRPr lang="en-US" b="1" dirty="0">
              <a:latin typeface="Times New Roman" panose="02020603050405020304" pitchFamily="18" charset="0"/>
              <a:cs typeface="Times New Roman" panose="02020603050405020304" pitchFamily="18" charset="0"/>
            </a:endParaRPr>
          </a:p>
        </p:txBody>
      </p:sp>
      <p:sp>
        <p:nvSpPr>
          <p:cNvPr id="3" name="Subtitle 2"/>
          <p:cNvSpPr>
            <a:spLocks noGrp="1"/>
          </p:cNvSpPr>
          <p:nvPr>
            <p:ph type="subTitle" idx="1"/>
          </p:nvPr>
        </p:nvSpPr>
        <p:spPr>
          <a:xfrm>
            <a:off x="615142" y="1922804"/>
            <a:ext cx="11288683" cy="4669189"/>
          </a:xfrm>
        </p:spPr>
        <p:txBody>
          <a:bodyPr>
            <a:normAutofit/>
          </a:bodyPr>
          <a:lstStyle/>
          <a:p>
            <a:pPr>
              <a:lnSpc>
                <a:spcPct val="100000"/>
              </a:lnSpc>
            </a:pPr>
            <a:r>
              <a:rPr lang="en-US" sz="2800" b="1" cap="none" dirty="0" smtClean="0">
                <a:solidFill>
                  <a:schemeClr val="tx1"/>
                </a:solidFill>
                <a:latin typeface="Times New Roman" panose="02020603050405020304" pitchFamily="18" charset="0"/>
                <a:cs typeface="Times New Roman" panose="02020603050405020304" pitchFamily="18" charset="0"/>
              </a:rPr>
              <a:t>Remote Meeting </a:t>
            </a:r>
          </a:p>
          <a:p>
            <a:pPr>
              <a:lnSpc>
                <a:spcPct val="100000"/>
              </a:lnSpc>
            </a:pPr>
            <a:r>
              <a:rPr lang="en-US" sz="3600" b="1" dirty="0" smtClean="0">
                <a:solidFill>
                  <a:schemeClr val="tx1"/>
                </a:solidFill>
                <a:latin typeface="Times New Roman" panose="02020603050405020304" pitchFamily="18" charset="0"/>
                <a:cs typeface="Times New Roman" panose="02020603050405020304" pitchFamily="18" charset="0"/>
              </a:rPr>
              <a:t>December 28, 2020</a:t>
            </a:r>
          </a:p>
          <a:p>
            <a:pPr>
              <a:lnSpc>
                <a:spcPct val="100000"/>
              </a:lnSpc>
            </a:pPr>
            <a:r>
              <a:rPr lang="en-US" sz="2400" b="1" dirty="0" smtClean="0">
                <a:solidFill>
                  <a:schemeClr val="tx1"/>
                </a:solidFill>
                <a:latin typeface="Times New Roman" panose="02020603050405020304" pitchFamily="18" charset="0"/>
                <a:cs typeface="Times New Roman" panose="02020603050405020304" pitchFamily="18" charset="0"/>
              </a:rPr>
              <a:t>3:00 p.m</a:t>
            </a:r>
            <a:r>
              <a:rPr lang="en-US" sz="2400" dirty="0" smtClean="0">
                <a:solidFill>
                  <a:schemeClr val="tx1"/>
                </a:solidFill>
                <a:latin typeface="Times New Roman" panose="02020603050405020304" pitchFamily="18" charset="0"/>
                <a:cs typeface="Times New Roman" panose="02020603050405020304" pitchFamily="18" charset="0"/>
              </a:rPr>
              <a:t>.</a:t>
            </a:r>
          </a:p>
          <a:p>
            <a:pPr>
              <a:lnSpc>
                <a:spcPct val="100000"/>
              </a:lnSpc>
            </a:pPr>
            <a:endParaRPr lang="en-US" sz="1600" dirty="0" smtClean="0">
              <a:solidFill>
                <a:schemeClr val="tx1"/>
              </a:solidFill>
              <a:latin typeface="Times New Roman" panose="02020603050405020304" pitchFamily="18" charset="0"/>
              <a:cs typeface="Times New Roman" panose="02020603050405020304" pitchFamily="18" charset="0"/>
            </a:endParaRPr>
          </a:p>
          <a:p>
            <a:pPr>
              <a:lnSpc>
                <a:spcPct val="100000"/>
              </a:lnSpc>
              <a:spcBef>
                <a:spcPts val="0"/>
              </a:spcBef>
            </a:pPr>
            <a:r>
              <a:rPr lang="en-US" sz="2400" b="1" cap="none" dirty="0" smtClean="0">
                <a:solidFill>
                  <a:schemeClr val="tx1"/>
                </a:solidFill>
                <a:latin typeface="Times New Roman" panose="02020603050405020304" pitchFamily="18" charset="0"/>
                <a:cs typeface="Times New Roman" panose="02020603050405020304" pitchFamily="18" charset="0"/>
              </a:rPr>
              <a:t>Co-Chairs</a:t>
            </a:r>
            <a:r>
              <a:rPr lang="en-US" sz="2400" b="1" cap="none" dirty="0">
                <a:solidFill>
                  <a:schemeClr val="tx1"/>
                </a:solidFill>
                <a:latin typeface="Times New Roman" panose="02020603050405020304" pitchFamily="18" charset="0"/>
                <a:cs typeface="Times New Roman" panose="02020603050405020304" pitchFamily="18" charset="0"/>
              </a:rPr>
              <a:t>: </a:t>
            </a:r>
            <a:endParaRPr lang="en-US" sz="2400" b="1" cap="none" dirty="0" smtClean="0">
              <a:solidFill>
                <a:schemeClr val="tx1"/>
              </a:solidFill>
              <a:latin typeface="Times New Roman" panose="02020603050405020304" pitchFamily="18" charset="0"/>
              <a:cs typeface="Times New Roman" panose="02020603050405020304" pitchFamily="18" charset="0"/>
            </a:endParaRPr>
          </a:p>
          <a:p>
            <a:pPr>
              <a:lnSpc>
                <a:spcPct val="100000"/>
              </a:lnSpc>
              <a:spcBef>
                <a:spcPts val="0"/>
              </a:spcBef>
            </a:pPr>
            <a:r>
              <a:rPr lang="en-US" sz="3600" b="1" cap="none" dirty="0" smtClean="0">
                <a:solidFill>
                  <a:schemeClr val="tx1"/>
                </a:solidFill>
                <a:latin typeface="Times New Roman" panose="02020603050405020304" pitchFamily="18" charset="0"/>
                <a:cs typeface="Times New Roman" panose="02020603050405020304" pitchFamily="18" charset="0"/>
              </a:rPr>
              <a:t>Rep</a:t>
            </a:r>
            <a:r>
              <a:rPr lang="en-US" sz="3600" b="1" cap="none" dirty="0">
                <a:solidFill>
                  <a:schemeClr val="tx1"/>
                </a:solidFill>
                <a:latin typeface="Times New Roman" panose="02020603050405020304" pitchFamily="18" charset="0"/>
                <a:cs typeface="Times New Roman" panose="02020603050405020304" pitchFamily="18" charset="0"/>
              </a:rPr>
              <a:t>. Peter Fischer </a:t>
            </a:r>
            <a:r>
              <a:rPr lang="en-US" sz="3600" b="1" cap="none" dirty="0" smtClean="0">
                <a:solidFill>
                  <a:schemeClr val="tx1"/>
                </a:solidFill>
                <a:latin typeface="Times New Roman" panose="02020603050405020304" pitchFamily="18" charset="0"/>
                <a:cs typeface="Times New Roman" panose="02020603050405020304" pitchFamily="18" charset="0"/>
              </a:rPr>
              <a:t>(presiding)</a:t>
            </a:r>
          </a:p>
          <a:p>
            <a:pPr>
              <a:lnSpc>
                <a:spcPct val="100000"/>
              </a:lnSpc>
              <a:spcBef>
                <a:spcPts val="0"/>
              </a:spcBef>
            </a:pPr>
            <a:r>
              <a:rPr lang="en-US" sz="3600" b="1" cap="none" dirty="0" smtClean="0">
                <a:solidFill>
                  <a:schemeClr val="tx1"/>
                </a:solidFill>
                <a:latin typeface="Times New Roman" panose="02020603050405020304" pitchFamily="18" charset="0"/>
                <a:cs typeface="Times New Roman" panose="02020603050405020304" pitchFamily="18" charset="0"/>
              </a:rPr>
              <a:t>Sen</a:t>
            </a:r>
            <a:r>
              <a:rPr lang="en-US" sz="3600" b="1" cap="none" dirty="0">
                <a:solidFill>
                  <a:schemeClr val="tx1"/>
                </a:solidFill>
                <a:latin typeface="Times New Roman" panose="02020603050405020304" pitchFamily="18" charset="0"/>
                <a:cs typeface="Times New Roman" panose="02020603050405020304" pitchFamily="18" charset="0"/>
              </a:rPr>
              <a:t>. Bill </a:t>
            </a:r>
            <a:r>
              <a:rPr lang="en-US" sz="3600" b="1" cap="none" dirty="0" smtClean="0">
                <a:solidFill>
                  <a:schemeClr val="tx1"/>
                </a:solidFill>
                <a:latin typeface="Times New Roman" panose="02020603050405020304" pitchFamily="18" charset="0"/>
                <a:cs typeface="Times New Roman" panose="02020603050405020304" pitchFamily="18" charset="0"/>
              </a:rPr>
              <a:t>Weber</a:t>
            </a:r>
          </a:p>
          <a:p>
            <a:pPr algn="l">
              <a:lnSpc>
                <a:spcPct val="100000"/>
              </a:lnSpc>
              <a:spcBef>
                <a:spcPts val="0"/>
              </a:spcBef>
            </a:pPr>
            <a:r>
              <a:rPr lang="en-US" sz="3600" b="1" cap="none" dirty="0">
                <a:solidFill>
                  <a:schemeClr val="tx1"/>
                </a:solidFill>
                <a:latin typeface="Times New Roman" panose="02020603050405020304" pitchFamily="18" charset="0"/>
                <a:cs typeface="Times New Roman" panose="02020603050405020304" pitchFamily="18" charset="0"/>
              </a:rPr>
              <a:t>	</a:t>
            </a:r>
            <a:endParaRPr lang="en-US" sz="3600" b="1" cap="none" dirty="0" smtClean="0">
              <a:solidFill>
                <a:schemeClr val="tx1"/>
              </a:solidFill>
              <a:latin typeface="Times New Roman" panose="02020603050405020304" pitchFamily="18" charset="0"/>
              <a:cs typeface="Times New Roman" panose="02020603050405020304" pitchFamily="18" charset="0"/>
            </a:endParaRPr>
          </a:p>
          <a:p>
            <a:pPr algn="l">
              <a:lnSpc>
                <a:spcPct val="100000"/>
              </a:lnSpc>
              <a:spcBef>
                <a:spcPts val="0"/>
              </a:spcBef>
            </a:pPr>
            <a:r>
              <a:rPr lang="en-US" sz="3600" b="1" cap="none" dirty="0">
                <a:solidFill>
                  <a:schemeClr val="tx1"/>
                </a:solidFill>
                <a:latin typeface="Times New Roman" panose="02020603050405020304" pitchFamily="18" charset="0"/>
                <a:cs typeface="Times New Roman" panose="02020603050405020304" pitchFamily="18" charset="0"/>
              </a:rPr>
              <a:t>	</a:t>
            </a:r>
            <a:r>
              <a:rPr lang="en-US" sz="3600" b="1" cap="none" dirty="0" smtClean="0">
                <a:solidFill>
                  <a:schemeClr val="tx1"/>
                </a:solidFill>
                <a:latin typeface="Times New Roman" panose="02020603050405020304" pitchFamily="18" charset="0"/>
                <a:cs typeface="Times New Roman" panose="02020603050405020304" pitchFamily="18" charset="0"/>
              </a:rPr>
              <a:t>		          </a:t>
            </a:r>
            <a:r>
              <a:rPr lang="en-US" sz="3200" b="1" cap="none" dirty="0" smtClean="0">
                <a:solidFill>
                  <a:schemeClr val="tx1"/>
                </a:solidFill>
                <a:latin typeface="Times New Roman" panose="02020603050405020304" pitchFamily="18" charset="0"/>
                <a:cs typeface="Times New Roman" panose="02020603050405020304" pitchFamily="18" charset="0"/>
              </a:rPr>
              <a:t>Jim Stark, Director</a:t>
            </a:r>
            <a:endParaRPr lang="en-US" sz="3200" b="1" cap="none"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030475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585815"/>
          </a:xfrm>
        </p:spPr>
        <p:txBody>
          <a:bodyPr>
            <a:normAutofit fontScale="90000"/>
          </a:bodyPr>
          <a:lstStyle/>
          <a:p>
            <a:r>
              <a:rPr lang="en-US" sz="5400" b="1" dirty="0" smtClean="0">
                <a:latin typeface="Times New Roman" panose="02020603050405020304" pitchFamily="18" charset="0"/>
                <a:cs typeface="Times New Roman" panose="02020603050405020304" pitchFamily="18" charset="0"/>
              </a:rPr>
              <a:t>Draft Bill # 6</a:t>
            </a:r>
            <a:endParaRPr lang="en-US" sz="5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3"/>
          </p:nvPr>
        </p:nvSpPr>
        <p:spPr>
          <a:xfrm>
            <a:off x="913774" y="1204332"/>
            <a:ext cx="10363825" cy="4586867"/>
          </a:xfrm>
        </p:spPr>
        <p:txBody>
          <a:bodyPr>
            <a:normAutofit/>
          </a:bodyPr>
          <a:lstStyle/>
          <a:p>
            <a:pPr marL="0" indent="0" algn="ctr">
              <a:buNone/>
            </a:pPr>
            <a:endParaRPr lang="en-US" sz="2200" b="1" dirty="0" smtClean="0">
              <a:latin typeface="Calibri" panose="020F0502020204030204" pitchFamily="34" charset="0"/>
              <a:cs typeface="Calibri" panose="020F0502020204030204" pitchFamily="34" charset="0"/>
            </a:endParaRPr>
          </a:p>
          <a:p>
            <a:pPr marL="0" indent="0" algn="ctr">
              <a:buNone/>
            </a:pPr>
            <a:r>
              <a:rPr lang="en-US" sz="2800" b="1" dirty="0" smtClean="0">
                <a:latin typeface="Calibri" panose="020F0502020204030204" pitchFamily="34" charset="0"/>
                <a:cs typeface="Calibri" panose="020F0502020204030204" pitchFamily="34" charset="0"/>
              </a:rPr>
              <a:t>Bill Focus: Water </a:t>
            </a:r>
            <a:r>
              <a:rPr lang="en-US" sz="2800" b="1" dirty="0">
                <a:latin typeface="Calibri" panose="020F0502020204030204" pitchFamily="34" charset="0"/>
                <a:cs typeface="Calibri" panose="020F0502020204030204" pitchFamily="34" charset="0"/>
              </a:rPr>
              <a:t>Retention--Keeping Water on the Land</a:t>
            </a:r>
          </a:p>
          <a:p>
            <a:pPr lvl="0"/>
            <a:r>
              <a:rPr lang="en-US" sz="2800" b="1" dirty="0" smtClean="0">
                <a:latin typeface="Calibri" panose="020F0502020204030204" pitchFamily="34" charset="0"/>
                <a:cs typeface="Calibri" panose="020F0502020204030204" pitchFamily="34" charset="0"/>
              </a:rPr>
              <a:t>Water Retention– Plan a program to </a:t>
            </a:r>
            <a:r>
              <a:rPr lang="en-US" sz="2800" b="1" dirty="0">
                <a:latin typeface="Calibri" panose="020F0502020204030204" pitchFamily="34" charset="0"/>
                <a:cs typeface="Calibri" panose="020F0502020204030204" pitchFamily="34" charset="0"/>
              </a:rPr>
              <a:t>Enhance Efforts to Keep Water on the </a:t>
            </a:r>
            <a:r>
              <a:rPr lang="en-US" sz="2800" b="1" dirty="0" smtClean="0">
                <a:latin typeface="Calibri" panose="020F0502020204030204" pitchFamily="34" charset="0"/>
                <a:cs typeface="Calibri" panose="020F0502020204030204" pitchFamily="34" charset="0"/>
              </a:rPr>
              <a:t>land.</a:t>
            </a:r>
            <a:r>
              <a:rPr lang="en-US" sz="2800" b="1" dirty="0">
                <a:latin typeface="Calibri" panose="020F0502020204030204" pitchFamily="34" charset="0"/>
                <a:cs typeface="Calibri" panose="020F0502020204030204" pitchFamily="34" charset="0"/>
              </a:rPr>
              <a:t> </a:t>
            </a:r>
            <a:r>
              <a:rPr lang="en-US" sz="2800" b="1" dirty="0" smtClean="0">
                <a:latin typeface="Calibri" panose="020F0502020204030204" pitchFamily="34" charset="0"/>
                <a:cs typeface="Calibri" panose="020F0502020204030204" pitchFamily="34" charset="0"/>
              </a:rPr>
              <a:t> (Torkelson </a:t>
            </a:r>
            <a:r>
              <a:rPr lang="en-US" sz="2800" b="1" dirty="0">
                <a:latin typeface="Calibri" panose="020F0502020204030204" pitchFamily="34" charset="0"/>
                <a:cs typeface="Calibri" panose="020F0502020204030204" pitchFamily="34" charset="0"/>
              </a:rPr>
              <a:t>and Weber authored similar bill in the House and </a:t>
            </a:r>
            <a:r>
              <a:rPr lang="en-US" sz="2800" b="1" dirty="0" smtClean="0">
                <a:latin typeface="Calibri" panose="020F0502020204030204" pitchFamily="34" charset="0"/>
                <a:cs typeface="Calibri" panose="020F0502020204030204" pitchFamily="34" charset="0"/>
              </a:rPr>
              <a:t>Senate)   </a:t>
            </a:r>
            <a:endParaRPr lang="en-US" sz="2800" b="1" dirty="0">
              <a:latin typeface="Calibri" panose="020F0502020204030204" pitchFamily="34" charset="0"/>
              <a:cs typeface="Calibri" panose="020F0502020204030204" pitchFamily="34" charset="0"/>
            </a:endParaRPr>
          </a:p>
          <a:p>
            <a:pPr lvl="0"/>
            <a:r>
              <a:rPr lang="en-US" sz="2800" b="1" dirty="0" smtClean="0">
                <a:latin typeface="Calibri" panose="020F0502020204030204" pitchFamily="34" charset="0"/>
                <a:cs typeface="Calibri" panose="020F0502020204030204" pitchFamily="34" charset="0"/>
              </a:rPr>
              <a:t>HF3948 (Fischer</a:t>
            </a:r>
            <a:r>
              <a:rPr lang="en-US" sz="2800" b="1" dirty="0">
                <a:latin typeface="Calibri" panose="020F0502020204030204" pitchFamily="34" charset="0"/>
                <a:cs typeface="Calibri" panose="020F0502020204030204" pitchFamily="34" charset="0"/>
              </a:rPr>
              <a:t>): SF 3954 (Wiger, Eaton): </a:t>
            </a:r>
            <a:r>
              <a:rPr lang="en-US" sz="2800" b="1" dirty="0" smtClean="0">
                <a:latin typeface="Calibri" panose="020F0502020204030204" pitchFamily="34" charset="0"/>
                <a:cs typeface="Calibri" panose="020F0502020204030204" pitchFamily="34" charset="0"/>
              </a:rPr>
              <a:t> Plan and Policy to address storm </a:t>
            </a:r>
            <a:r>
              <a:rPr lang="en-US" sz="2800" b="1" dirty="0">
                <a:latin typeface="Calibri" panose="020F0502020204030204" pitchFamily="34" charset="0"/>
                <a:cs typeface="Calibri" panose="020F0502020204030204" pitchFamily="34" charset="0"/>
              </a:rPr>
              <a:t>water retention and infiltration. </a:t>
            </a:r>
          </a:p>
          <a:p>
            <a:pPr marL="0" indent="0" algn="ctr">
              <a:buNone/>
            </a:pPr>
            <a:r>
              <a:rPr lang="en-US" sz="2800" b="1" dirty="0" smtClean="0">
                <a:latin typeface="Calibri" panose="020F0502020204030204" pitchFamily="34" charset="0"/>
                <a:cs typeface="Calibri" panose="020F0502020204030204" pitchFamily="34" charset="0"/>
              </a:rPr>
              <a:t> </a:t>
            </a:r>
          </a:p>
          <a:p>
            <a:pPr marL="0" indent="0" algn="ctr">
              <a:buNone/>
            </a:pPr>
            <a:endParaRPr lang="en-US" sz="2200" b="1" dirty="0">
              <a:latin typeface="Calibri" panose="020F0502020204030204" pitchFamily="34" charset="0"/>
              <a:cs typeface="Calibri" panose="020F0502020204030204" pitchFamily="34" charset="0"/>
            </a:endParaRPr>
          </a:p>
          <a:p>
            <a:pPr marL="0" indent="0">
              <a:buNone/>
            </a:pPr>
            <a:endParaRPr lang="en-US" sz="5100" b="1" cap="none"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319687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585815"/>
          </a:xfrm>
        </p:spPr>
        <p:txBody>
          <a:bodyPr>
            <a:normAutofit fontScale="90000"/>
          </a:bodyPr>
          <a:lstStyle/>
          <a:p>
            <a:r>
              <a:rPr lang="en-US" sz="5400" b="1" dirty="0" smtClean="0">
                <a:latin typeface="Times New Roman" panose="02020603050405020304" pitchFamily="18" charset="0"/>
                <a:cs typeface="Times New Roman" panose="02020603050405020304" pitchFamily="18" charset="0"/>
              </a:rPr>
              <a:t>Draft Bill # 7</a:t>
            </a:r>
            <a:endParaRPr lang="en-US" sz="5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3"/>
          </p:nvPr>
        </p:nvSpPr>
        <p:spPr>
          <a:xfrm>
            <a:off x="913774" y="1204332"/>
            <a:ext cx="10363825" cy="4586867"/>
          </a:xfrm>
        </p:spPr>
        <p:txBody>
          <a:bodyPr>
            <a:normAutofit fontScale="25000" lnSpcReduction="20000"/>
          </a:bodyPr>
          <a:lstStyle/>
          <a:p>
            <a:pPr marL="0" indent="0" algn="ctr">
              <a:buNone/>
            </a:pPr>
            <a:endParaRPr lang="en-US" sz="2200" b="1" dirty="0" smtClean="0">
              <a:latin typeface="Calibri" panose="020F0502020204030204" pitchFamily="34" charset="0"/>
              <a:cs typeface="Calibri" panose="020F0502020204030204" pitchFamily="34" charset="0"/>
            </a:endParaRPr>
          </a:p>
          <a:p>
            <a:pPr marL="0" indent="0" algn="ctr">
              <a:buNone/>
            </a:pPr>
            <a:r>
              <a:rPr lang="en-US" sz="5800" b="1" dirty="0" smtClean="0">
                <a:latin typeface="Calibri" panose="020F0502020204030204" pitchFamily="34" charset="0"/>
                <a:cs typeface="Calibri" panose="020F0502020204030204" pitchFamily="34" charset="0"/>
              </a:rPr>
              <a:t>Bill Focus:  Water </a:t>
            </a:r>
            <a:r>
              <a:rPr lang="en-US" sz="5800" b="1" dirty="0">
                <a:latin typeface="Calibri" panose="020F0502020204030204" pitchFamily="34" charset="0"/>
                <a:cs typeface="Calibri" panose="020F0502020204030204" pitchFamily="34" charset="0"/>
              </a:rPr>
              <a:t>Governance </a:t>
            </a:r>
          </a:p>
          <a:p>
            <a:pPr lvl="1"/>
            <a:endParaRPr lang="en-US" sz="6400" b="1" dirty="0" smtClean="0">
              <a:latin typeface="Calibri" panose="020F0502020204030204" pitchFamily="34" charset="0"/>
              <a:cs typeface="Calibri" panose="020F0502020204030204" pitchFamily="34" charset="0"/>
            </a:endParaRPr>
          </a:p>
          <a:p>
            <a:pPr lvl="1"/>
            <a:r>
              <a:rPr lang="en-US" sz="6400" b="1" dirty="0" smtClean="0">
                <a:latin typeface="Calibri" panose="020F0502020204030204" pitchFamily="34" charset="0"/>
                <a:cs typeface="Calibri" panose="020F0502020204030204" pitchFamily="34" charset="0"/>
              </a:rPr>
              <a:t>HF3971 (Torkelson, Fischer, Heintzeman), SF 3958 (Weber, Wiger Eaton, Eken):  Reestablishes  Advisory Council on Water Supply Systems and Wastewater Treatment Facilities</a:t>
            </a:r>
          </a:p>
          <a:p>
            <a:pPr lvl="1"/>
            <a:endParaRPr lang="en-US" sz="6400" b="1" dirty="0" smtClean="0">
              <a:latin typeface="Calibri" panose="020F0502020204030204" pitchFamily="34" charset="0"/>
              <a:cs typeface="Calibri" panose="020F0502020204030204" pitchFamily="34" charset="0"/>
            </a:endParaRPr>
          </a:p>
          <a:p>
            <a:pPr lvl="1"/>
            <a:r>
              <a:rPr lang="en-US" sz="6400" b="1" dirty="0" smtClean="0">
                <a:latin typeface="Calibri" panose="020F0502020204030204" pitchFamily="34" charset="0"/>
                <a:cs typeface="Calibri" panose="020F0502020204030204" pitchFamily="34" charset="0"/>
              </a:rPr>
              <a:t>HF3941: </a:t>
            </a:r>
            <a:r>
              <a:rPr lang="en-US" sz="6400" b="1" dirty="0">
                <a:latin typeface="Calibri" panose="020F0502020204030204" pitchFamily="34" charset="0"/>
                <a:cs typeface="Calibri" panose="020F0502020204030204" pitchFamily="34" charset="0"/>
              </a:rPr>
              <a:t>(Torkelson, Lippert, Fischer, Heintzeman: Provides a plan to phase-out some of the Clean Water Fund (CWF) as funding source Soil and Water Conservation Districts (SWCDs). </a:t>
            </a:r>
            <a:endParaRPr lang="en-US" sz="6400" b="1" dirty="0" smtClean="0">
              <a:latin typeface="Calibri" panose="020F0502020204030204" pitchFamily="34" charset="0"/>
              <a:cs typeface="Calibri" panose="020F0502020204030204" pitchFamily="34" charset="0"/>
            </a:endParaRPr>
          </a:p>
          <a:p>
            <a:pPr lvl="1"/>
            <a:endParaRPr lang="en-US" sz="6400" b="1" dirty="0" smtClean="0">
              <a:latin typeface="Calibri" panose="020F0502020204030204" pitchFamily="34" charset="0"/>
              <a:cs typeface="Calibri" panose="020F0502020204030204" pitchFamily="34" charset="0"/>
            </a:endParaRPr>
          </a:p>
          <a:p>
            <a:pPr lvl="1"/>
            <a:r>
              <a:rPr lang="en-US" sz="6400" b="1" dirty="0" smtClean="0">
                <a:latin typeface="Calibri" panose="020F0502020204030204" pitchFamily="34" charset="0"/>
                <a:cs typeface="Calibri" panose="020F0502020204030204" pitchFamily="34" charset="0"/>
              </a:rPr>
              <a:t>SF4007 </a:t>
            </a:r>
            <a:r>
              <a:rPr lang="en-US" sz="6400" b="1" dirty="0">
                <a:latin typeface="Calibri" panose="020F0502020204030204" pitchFamily="34" charset="0"/>
                <a:cs typeface="Calibri" panose="020F0502020204030204" pitchFamily="34" charset="0"/>
              </a:rPr>
              <a:t>(Eken, Wiger, Eaton) HF (Fischer) Evaluate Models for Assessing Best management </a:t>
            </a:r>
            <a:r>
              <a:rPr lang="en-US" sz="6400" b="1" dirty="0" smtClean="0">
                <a:latin typeface="Calibri" panose="020F0502020204030204" pitchFamily="34" charset="0"/>
                <a:cs typeface="Calibri" panose="020F0502020204030204" pitchFamily="34" charset="0"/>
              </a:rPr>
              <a:t>Practices </a:t>
            </a:r>
          </a:p>
          <a:p>
            <a:pPr lvl="1"/>
            <a:endParaRPr lang="en-US" sz="6400" b="1" dirty="0">
              <a:latin typeface="Calibri" panose="020F0502020204030204" pitchFamily="34" charset="0"/>
              <a:cs typeface="Calibri" panose="020F0502020204030204" pitchFamily="34" charset="0"/>
            </a:endParaRPr>
          </a:p>
          <a:p>
            <a:pPr lvl="1"/>
            <a:r>
              <a:rPr lang="en-US" sz="6400" b="1" dirty="0" smtClean="0">
                <a:latin typeface="Calibri" panose="020F0502020204030204" pitchFamily="34" charset="0"/>
                <a:cs typeface="Calibri" panose="020F0502020204030204" pitchFamily="34" charset="0"/>
              </a:rPr>
              <a:t>Policy</a:t>
            </a:r>
            <a:r>
              <a:rPr lang="en-US" sz="6400" b="1" dirty="0">
                <a:latin typeface="Calibri" panose="020F0502020204030204" pitchFamily="34" charset="0"/>
                <a:cs typeface="Calibri" panose="020F0502020204030204" pitchFamily="34" charset="0"/>
              </a:rPr>
              <a:t>: Improved Governance: UM report recommends the creation of a coordinating entity for drinking water </a:t>
            </a:r>
            <a:r>
              <a:rPr lang="en-US" sz="6400" b="1" dirty="0" smtClean="0">
                <a:latin typeface="Calibri" panose="020F0502020204030204" pitchFamily="34" charset="0"/>
                <a:cs typeface="Calibri" panose="020F0502020204030204" pitchFamily="34" charset="0"/>
              </a:rPr>
              <a:t>issues.  This could be an interagency Team. (Interagency </a:t>
            </a:r>
            <a:r>
              <a:rPr lang="en-US" sz="6400" b="1" dirty="0">
                <a:latin typeface="Calibri" panose="020F0502020204030204" pitchFamily="34" charset="0"/>
                <a:cs typeface="Calibri" panose="020F0502020204030204" pitchFamily="34" charset="0"/>
              </a:rPr>
              <a:t>Coordinating Team, coordinated by the Minnesota Department of </a:t>
            </a:r>
            <a:r>
              <a:rPr lang="en-US" sz="6400" b="1" dirty="0" smtClean="0">
                <a:latin typeface="Calibri" panose="020F0502020204030204" pitchFamily="34" charset="0"/>
                <a:cs typeface="Calibri" panose="020F0502020204030204" pitchFamily="34" charset="0"/>
              </a:rPr>
              <a:t>Health.  </a:t>
            </a:r>
            <a:r>
              <a:rPr lang="en-US" sz="6400" b="1" dirty="0">
                <a:latin typeface="Calibri" panose="020F0502020204030204" pitchFamily="34" charset="0"/>
                <a:cs typeface="Calibri" panose="020F0502020204030204" pitchFamily="34" charset="0"/>
              </a:rPr>
              <a:t>policy bill would charge the team with this responsibility. </a:t>
            </a:r>
          </a:p>
          <a:p>
            <a:pPr marL="457200" lvl="1" indent="0">
              <a:buNone/>
            </a:pPr>
            <a:r>
              <a:rPr lang="en-US" sz="6400" dirty="0"/>
              <a:t> </a:t>
            </a:r>
          </a:p>
          <a:p>
            <a:pPr marL="0" indent="0" algn="ctr">
              <a:buNone/>
            </a:pPr>
            <a:endParaRPr lang="en-US" sz="6400" b="1" cap="none"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41921125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585815"/>
          </a:xfrm>
        </p:spPr>
        <p:txBody>
          <a:bodyPr>
            <a:normAutofit fontScale="90000"/>
          </a:bodyPr>
          <a:lstStyle/>
          <a:p>
            <a:r>
              <a:rPr lang="en-US" sz="5400" b="1" dirty="0" smtClean="0">
                <a:latin typeface="Times New Roman" panose="02020603050405020304" pitchFamily="18" charset="0"/>
                <a:cs typeface="Times New Roman" panose="02020603050405020304" pitchFamily="18" charset="0"/>
              </a:rPr>
              <a:t>Draft Bill # 8</a:t>
            </a:r>
            <a:endParaRPr lang="en-US" sz="5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3"/>
          </p:nvPr>
        </p:nvSpPr>
        <p:spPr>
          <a:xfrm>
            <a:off x="913774" y="1204332"/>
            <a:ext cx="10363825" cy="4586867"/>
          </a:xfrm>
        </p:spPr>
        <p:txBody>
          <a:bodyPr>
            <a:normAutofit/>
          </a:bodyPr>
          <a:lstStyle/>
          <a:p>
            <a:pPr marL="0" indent="0" algn="ctr">
              <a:buNone/>
            </a:pPr>
            <a:endParaRPr lang="en-US" sz="2200" b="1" dirty="0" smtClean="0">
              <a:latin typeface="Calibri" panose="020F0502020204030204" pitchFamily="34" charset="0"/>
              <a:cs typeface="Calibri" panose="020F0502020204030204" pitchFamily="34" charset="0"/>
            </a:endParaRPr>
          </a:p>
          <a:p>
            <a:pPr marL="0" indent="0" algn="ctr">
              <a:buNone/>
            </a:pPr>
            <a:r>
              <a:rPr lang="en-US" sz="2800" b="1" dirty="0" smtClean="0">
                <a:latin typeface="Calibri" panose="020F0502020204030204" pitchFamily="34" charset="0"/>
                <a:cs typeface="Calibri" panose="020F0502020204030204" pitchFamily="34" charset="0"/>
              </a:rPr>
              <a:t>Bill Focus: Creates a Buffer </a:t>
            </a:r>
            <a:r>
              <a:rPr lang="en-US" sz="2800" b="1" dirty="0">
                <a:latin typeface="Calibri" panose="020F0502020204030204" pitchFamily="34" charset="0"/>
                <a:cs typeface="Calibri" panose="020F0502020204030204" pitchFamily="34" charset="0"/>
              </a:rPr>
              <a:t>Credit</a:t>
            </a:r>
          </a:p>
          <a:p>
            <a:r>
              <a:rPr lang="en-US" sz="2800" b="1" dirty="0" smtClean="0">
                <a:latin typeface="Calibri" panose="020F0502020204030204" pitchFamily="34" charset="0"/>
                <a:cs typeface="Calibri" panose="020F0502020204030204" pitchFamily="34" charset="0"/>
              </a:rPr>
              <a:t>(</a:t>
            </a:r>
            <a:r>
              <a:rPr lang="en-US" sz="2800" b="1" dirty="0">
                <a:latin typeface="Calibri" panose="020F0502020204030204" pitchFamily="34" charset="0"/>
                <a:cs typeface="Calibri" panose="020F0502020204030204" pitchFamily="34" charset="0"/>
              </a:rPr>
              <a:t>Poston, Fischer): SF 4206 (Wiger, Draheim, Eaton, Goggin, Weber, Eken): Compensation for Ag Buffers: Creates an Agricultural Riparian Buffer Credit</a:t>
            </a:r>
          </a:p>
          <a:p>
            <a:r>
              <a:rPr lang="en-US" sz="2800" b="1" dirty="0">
                <a:latin typeface="Calibri" panose="020F0502020204030204" pitchFamily="34" charset="0"/>
                <a:cs typeface="Calibri" panose="020F0502020204030204" pitchFamily="34" charset="0"/>
              </a:rPr>
              <a:t> </a:t>
            </a:r>
            <a:r>
              <a:rPr lang="en-US" sz="2800" b="1" dirty="0" smtClean="0">
                <a:latin typeface="Calibri" panose="020F0502020204030204" pitchFamily="34" charset="0"/>
                <a:cs typeface="Calibri" panose="020F0502020204030204" pitchFamily="34" charset="0"/>
              </a:rPr>
              <a:t> complicated tax Bill</a:t>
            </a:r>
            <a:r>
              <a:rPr lang="en-US" sz="2800" b="1" dirty="0">
                <a:latin typeface="Calibri" panose="020F0502020204030204" pitchFamily="34" charset="0"/>
                <a:cs typeface="Calibri" panose="020F0502020204030204" pitchFamily="34" charset="0"/>
              </a:rPr>
              <a:t> </a:t>
            </a:r>
          </a:p>
          <a:p>
            <a:pPr marL="0" indent="0" algn="ctr">
              <a:buNone/>
            </a:pPr>
            <a:endParaRPr lang="en-US" sz="5100" b="1" cap="none"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2719304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1013730"/>
          </a:xfrm>
        </p:spPr>
        <p:txBody>
          <a:bodyPr>
            <a:normAutofit/>
          </a:bodyPr>
          <a:lstStyle/>
          <a:p>
            <a:r>
              <a:rPr lang="en-US" sz="5400" b="1" dirty="0" smtClean="0">
                <a:latin typeface="Times New Roman" panose="02020603050405020304" pitchFamily="18" charset="0"/>
                <a:cs typeface="Times New Roman" panose="02020603050405020304" pitchFamily="18" charset="0"/>
              </a:rPr>
              <a:t>Next Steps?</a:t>
            </a:r>
            <a:endParaRPr lang="en-US" sz="5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3"/>
          </p:nvPr>
        </p:nvSpPr>
        <p:spPr>
          <a:xfrm>
            <a:off x="914400" y="2093720"/>
            <a:ext cx="10363826" cy="4289988"/>
          </a:xfrm>
        </p:spPr>
        <p:txBody>
          <a:bodyPr>
            <a:normAutofit/>
          </a:bodyPr>
          <a:lstStyle/>
          <a:p>
            <a:pPr>
              <a:buFont typeface="Wingdings" panose="05000000000000000000" pitchFamily="2" charset="2"/>
              <a:buChar char="Ø"/>
            </a:pPr>
            <a:r>
              <a:rPr lang="en-US" sz="2800" b="1" cap="none" dirty="0" smtClean="0">
                <a:latin typeface="Times New Roman" panose="02020603050405020304" pitchFamily="18" charset="0"/>
                <a:cs typeface="Times New Roman" panose="02020603050405020304" pitchFamily="18" charset="0"/>
              </a:rPr>
              <a:t>Discussion</a:t>
            </a:r>
            <a:endParaRPr lang="en-US" sz="2800" b="1"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7555201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8"/>
            <a:ext cx="10364451" cy="1013730"/>
          </a:xfrm>
        </p:spPr>
        <p:txBody>
          <a:bodyPr>
            <a:normAutofit/>
          </a:bodyPr>
          <a:lstStyle/>
          <a:p>
            <a:r>
              <a:rPr lang="en-US" sz="5400" b="1" dirty="0" smtClean="0">
                <a:latin typeface="Times New Roman" panose="02020603050405020304" pitchFamily="18" charset="0"/>
                <a:cs typeface="Times New Roman" panose="02020603050405020304" pitchFamily="18" charset="0"/>
              </a:rPr>
              <a:t>Announcements</a:t>
            </a:r>
            <a:endParaRPr lang="en-US" sz="5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3"/>
          </p:nvPr>
        </p:nvSpPr>
        <p:spPr>
          <a:xfrm>
            <a:off x="914400" y="2093720"/>
            <a:ext cx="10363826" cy="4289988"/>
          </a:xfrm>
        </p:spPr>
        <p:txBody>
          <a:bodyPr>
            <a:normAutofit/>
          </a:bodyPr>
          <a:lstStyle/>
          <a:p>
            <a:pPr>
              <a:buFont typeface="Wingdings" panose="05000000000000000000" pitchFamily="2" charset="2"/>
              <a:buChar char="Ø"/>
            </a:pPr>
            <a:r>
              <a:rPr lang="en-US" sz="2800" b="1" cap="none" dirty="0" smtClean="0">
                <a:latin typeface="Times New Roman" panose="02020603050405020304" pitchFamily="18" charset="0"/>
                <a:cs typeface="Times New Roman" panose="02020603050405020304" pitchFamily="18" charset="0"/>
              </a:rPr>
              <a:t>Announcements?</a:t>
            </a:r>
          </a:p>
          <a:p>
            <a:pPr>
              <a:buFont typeface="Wingdings" panose="05000000000000000000" pitchFamily="2" charset="2"/>
              <a:buChar char="Ø"/>
            </a:pPr>
            <a:r>
              <a:rPr lang="en-US" sz="2800" b="1" cap="none" dirty="0" smtClean="0">
                <a:latin typeface="Times New Roman" panose="02020603050405020304" pitchFamily="18" charset="0"/>
                <a:cs typeface="Times New Roman" panose="02020603050405020304" pitchFamily="18" charset="0"/>
              </a:rPr>
              <a:t>Short Subcommittee in January?</a:t>
            </a:r>
          </a:p>
          <a:p>
            <a:pPr>
              <a:buFont typeface="Wingdings" panose="05000000000000000000" pitchFamily="2" charset="2"/>
              <a:buChar char="Ø"/>
            </a:pPr>
            <a:r>
              <a:rPr lang="en-US" sz="2800" b="1" cap="none" dirty="0" smtClean="0">
                <a:latin typeface="Times New Roman" panose="02020603050405020304" pitchFamily="18" charset="0"/>
                <a:cs typeface="Times New Roman" panose="02020603050405020304" pitchFamily="18" charset="0"/>
              </a:rPr>
              <a:t> Happy New Year!</a:t>
            </a:r>
            <a:endParaRPr lang="en-US" sz="2800" b="1"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484284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5400" b="1" dirty="0" smtClean="0">
                <a:latin typeface="Times New Roman" panose="02020603050405020304" pitchFamily="18" charset="0"/>
                <a:cs typeface="Times New Roman" panose="02020603050405020304" pitchFamily="18" charset="0"/>
              </a:rPr>
              <a:t>Thanks</a:t>
            </a:r>
            <a:endParaRPr lang="en-US" sz="5400" dirty="0"/>
          </a:p>
        </p:txBody>
      </p:sp>
      <p:sp>
        <p:nvSpPr>
          <p:cNvPr id="3" name="Content Placeholder 2"/>
          <p:cNvSpPr>
            <a:spLocks noGrp="1"/>
          </p:cNvSpPr>
          <p:nvPr>
            <p:ph sz="quarter" idx="13"/>
          </p:nvPr>
        </p:nvSpPr>
        <p:spPr/>
        <p:txBody>
          <a:bodyPr>
            <a:normAutofit/>
          </a:bodyPr>
          <a:lstStyle/>
          <a:p>
            <a:pPr marL="0" indent="0" algn="ctr">
              <a:buNone/>
            </a:pPr>
            <a:r>
              <a:rPr lang="en-US" sz="3600" cap="none" dirty="0" smtClean="0">
                <a:latin typeface="Times New Roman" panose="02020603050405020304" pitchFamily="18" charset="0"/>
                <a:cs typeface="Times New Roman" panose="02020603050405020304" pitchFamily="18" charset="0"/>
              </a:rPr>
              <a:t>And adjourn</a:t>
            </a:r>
            <a:endParaRPr lang="en-US" sz="3600" cap="none"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2914124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59366" y="133816"/>
            <a:ext cx="10218860" cy="970156"/>
          </a:xfrm>
        </p:spPr>
        <p:txBody>
          <a:bodyPr>
            <a:normAutofit/>
          </a:bodyPr>
          <a:lstStyle/>
          <a:p>
            <a:r>
              <a:rPr lang="en-US" sz="5400" b="1" dirty="0" smtClean="0">
                <a:latin typeface="Times New Roman" panose="02020603050405020304" pitchFamily="18" charset="0"/>
                <a:cs typeface="Times New Roman" panose="02020603050405020304" pitchFamily="18" charset="0"/>
              </a:rPr>
              <a:t>Agenda</a:t>
            </a:r>
            <a:endParaRPr lang="en-US" sz="5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3"/>
          </p:nvPr>
        </p:nvSpPr>
        <p:spPr>
          <a:xfrm>
            <a:off x="1271752" y="966952"/>
            <a:ext cx="10005848" cy="5502215"/>
          </a:xfrm>
        </p:spPr>
        <p:txBody>
          <a:bodyPr>
            <a:noAutofit/>
          </a:bodyPr>
          <a:lstStyle/>
          <a:p>
            <a:pPr marL="0" indent="0">
              <a:buNone/>
            </a:pPr>
            <a:endParaRPr lang="en-US" sz="1800" b="1" cap="none" dirty="0" smtClean="0">
              <a:latin typeface="Calibri" panose="020F0502020204030204" pitchFamily="34" charset="0"/>
              <a:cs typeface="Calibri" panose="020F0502020204030204" pitchFamily="34" charset="0"/>
            </a:endParaRPr>
          </a:p>
          <a:p>
            <a:pPr marL="0" indent="0">
              <a:buNone/>
            </a:pPr>
            <a:r>
              <a:rPr lang="en-US" sz="2800" b="1" cap="none" dirty="0" smtClean="0">
                <a:latin typeface="Calibri" panose="020F0502020204030204" pitchFamily="34" charset="0"/>
                <a:cs typeface="Calibri" panose="020F0502020204030204" pitchFamily="34" charset="0"/>
              </a:rPr>
              <a:t>Remote meeting: Co-Chairs: Senator Bill Weber,  Representative Peter Fischer (presiding)</a:t>
            </a:r>
          </a:p>
          <a:p>
            <a:pPr marL="0" indent="0">
              <a:buNone/>
            </a:pPr>
            <a:r>
              <a:rPr lang="en-US" sz="2800" b="1" cap="none" dirty="0" smtClean="0">
                <a:latin typeface="Calibri" panose="020F0502020204030204" pitchFamily="34" charset="0"/>
                <a:cs typeface="Calibri" panose="020F0502020204030204" pitchFamily="34" charset="0"/>
              </a:rPr>
              <a:t>  </a:t>
            </a:r>
            <a:r>
              <a:rPr lang="en-US" sz="2800" b="1" dirty="0" smtClean="0">
                <a:latin typeface="Calibri" panose="020F0502020204030204" pitchFamily="34" charset="0"/>
                <a:cs typeface="Calibri" panose="020F0502020204030204" pitchFamily="34" charset="0"/>
              </a:rPr>
              <a:t>Call </a:t>
            </a:r>
            <a:r>
              <a:rPr lang="en-US" sz="2800" b="1" dirty="0">
                <a:latin typeface="Calibri" panose="020F0502020204030204" pitchFamily="34" charset="0"/>
                <a:cs typeface="Calibri" panose="020F0502020204030204" pitchFamily="34" charset="0"/>
              </a:rPr>
              <a:t>to order/approval of </a:t>
            </a:r>
            <a:r>
              <a:rPr lang="en-US" sz="2800" b="1" dirty="0" smtClean="0">
                <a:latin typeface="Calibri" panose="020F0502020204030204" pitchFamily="34" charset="0"/>
                <a:cs typeface="Calibri" panose="020F0502020204030204" pitchFamily="34" charset="0"/>
              </a:rPr>
              <a:t>Minutes, December 7</a:t>
            </a:r>
          </a:p>
          <a:p>
            <a:pPr lvl="0">
              <a:lnSpc>
                <a:spcPct val="100000"/>
              </a:lnSpc>
            </a:pPr>
            <a:r>
              <a:rPr lang="en-US" sz="2800" b="1" dirty="0" smtClean="0">
                <a:latin typeface="Calibri" panose="020F0502020204030204" pitchFamily="34" charset="0"/>
                <a:cs typeface="Calibri" panose="020F0502020204030204" pitchFamily="34" charset="0"/>
              </a:rPr>
              <a:t>Discussion:  </a:t>
            </a:r>
            <a:r>
              <a:rPr lang="en-US" sz="2800" b="1" dirty="0">
                <a:latin typeface="Calibri" panose="020F0502020204030204" pitchFamily="34" charset="0"/>
                <a:cs typeface="Calibri" panose="020F0502020204030204" pitchFamily="34" charset="0"/>
              </a:rPr>
              <a:t>Draft </a:t>
            </a:r>
            <a:r>
              <a:rPr lang="en-US" sz="2800" b="1" dirty="0" smtClean="0">
                <a:latin typeface="Calibri" panose="020F0502020204030204" pitchFamily="34" charset="0"/>
                <a:cs typeface="Calibri" panose="020F0502020204030204" pitchFamily="34" charset="0"/>
              </a:rPr>
              <a:t>Legislation--2021 </a:t>
            </a:r>
            <a:r>
              <a:rPr lang="en-US" sz="2800" b="1" dirty="0">
                <a:latin typeface="Calibri" panose="020F0502020204030204" pitchFamily="34" charset="0"/>
                <a:cs typeface="Calibri" panose="020F0502020204030204" pitchFamily="34" charset="0"/>
              </a:rPr>
              <a:t>session</a:t>
            </a:r>
          </a:p>
          <a:p>
            <a:pPr lvl="0">
              <a:lnSpc>
                <a:spcPct val="100000"/>
              </a:lnSpc>
            </a:pPr>
            <a:r>
              <a:rPr lang="en-US" sz="2800" b="1" dirty="0" smtClean="0">
                <a:latin typeface="Calibri" panose="020F0502020204030204" pitchFamily="34" charset="0"/>
                <a:cs typeface="Calibri" panose="020F0502020204030204" pitchFamily="34" charset="0"/>
              </a:rPr>
              <a:t>Adjourn </a:t>
            </a:r>
            <a:endParaRPr lang="en-US" sz="2800" b="1" dirty="0">
              <a:latin typeface="Calibri" panose="020F0502020204030204" pitchFamily="34" charset="0"/>
              <a:cs typeface="Calibri" panose="020F0502020204030204" pitchFamily="34" charset="0"/>
            </a:endParaRPr>
          </a:p>
          <a:p>
            <a:pPr marL="0" indent="0">
              <a:buNone/>
            </a:pPr>
            <a:endParaRPr lang="en-US" b="1" cap="none"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85834592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585815"/>
          </a:xfrm>
        </p:spPr>
        <p:txBody>
          <a:bodyPr>
            <a:normAutofit fontScale="90000"/>
          </a:bodyPr>
          <a:lstStyle/>
          <a:p>
            <a:r>
              <a:rPr lang="en-US" sz="5400" b="1" dirty="0" smtClean="0">
                <a:latin typeface="Times New Roman" panose="02020603050405020304" pitchFamily="18" charset="0"/>
                <a:cs typeface="Times New Roman" panose="02020603050405020304" pitchFamily="18" charset="0"/>
              </a:rPr>
              <a:t>discussion</a:t>
            </a:r>
            <a:endParaRPr lang="en-US" sz="5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3"/>
          </p:nvPr>
        </p:nvSpPr>
        <p:spPr>
          <a:xfrm>
            <a:off x="913774" y="1204332"/>
            <a:ext cx="10363825" cy="4586867"/>
          </a:xfrm>
        </p:spPr>
        <p:txBody>
          <a:bodyPr>
            <a:normAutofit fontScale="55000" lnSpcReduction="20000"/>
          </a:bodyPr>
          <a:lstStyle/>
          <a:p>
            <a:pPr marL="457200" lvl="1" indent="0">
              <a:buNone/>
            </a:pPr>
            <a:endParaRPr lang="en-US" sz="5100" b="1" cap="none" dirty="0" smtClean="0">
              <a:latin typeface="Calibri" panose="020F0502020204030204" pitchFamily="34" charset="0"/>
              <a:cs typeface="Calibri" panose="020F0502020204030204" pitchFamily="34" charset="0"/>
            </a:endParaRPr>
          </a:p>
          <a:p>
            <a:pPr marL="457200" lvl="1" indent="0">
              <a:buNone/>
            </a:pPr>
            <a:r>
              <a:rPr lang="en-US" sz="7000" b="1" cap="none" dirty="0" smtClean="0">
                <a:latin typeface="Calibri" panose="020F0502020204030204" pitchFamily="34" charset="0"/>
                <a:cs typeface="Calibri" panose="020F0502020204030204" pitchFamily="34" charset="0"/>
              </a:rPr>
              <a:t>Priority Legislative Recommendations</a:t>
            </a:r>
          </a:p>
          <a:p>
            <a:pPr marL="457200" lvl="1" indent="0">
              <a:buNone/>
            </a:pPr>
            <a:r>
              <a:rPr lang="en-US" sz="4400" b="1" i="1" cap="none" dirty="0" smtClean="0">
                <a:latin typeface="Calibri" panose="020F0502020204030204" pitchFamily="34" charset="0"/>
                <a:cs typeface="Calibri" panose="020F0502020204030204" pitchFamily="34" charset="0"/>
              </a:rPr>
              <a:t>(see posted draft bills and details)</a:t>
            </a:r>
            <a:endParaRPr lang="en-US" sz="4400" i="1" cap="none" dirty="0" smtClean="0">
              <a:latin typeface="Calibri" panose="020F0502020204030204" pitchFamily="34" charset="0"/>
              <a:cs typeface="Calibri" panose="020F0502020204030204" pitchFamily="34" charset="0"/>
            </a:endParaRPr>
          </a:p>
          <a:p>
            <a:pPr lvl="1">
              <a:buFont typeface="Courier New" panose="02070309020205020404" pitchFamily="49" charset="0"/>
              <a:buChar char="o"/>
            </a:pPr>
            <a:endParaRPr lang="en-US" sz="4400" b="1" i="1" cap="none" dirty="0">
              <a:latin typeface="Calibri" panose="020F0502020204030204" pitchFamily="34" charset="0"/>
              <a:cs typeface="Calibri" panose="020F0502020204030204" pitchFamily="34" charset="0"/>
            </a:endParaRPr>
          </a:p>
          <a:p>
            <a:pPr lvl="1">
              <a:buFont typeface="Courier New" panose="02070309020205020404" pitchFamily="49" charset="0"/>
              <a:buChar char="o"/>
            </a:pPr>
            <a:r>
              <a:rPr lang="en-US" sz="5100" b="1" cap="none" dirty="0" smtClean="0">
                <a:latin typeface="Calibri" panose="020F0502020204030204" pitchFamily="34" charset="0"/>
                <a:cs typeface="Calibri" panose="020F0502020204030204" pitchFamily="34" charset="0"/>
              </a:rPr>
              <a:t> Based on bills introduced in the 2020, plus additional issues</a:t>
            </a:r>
          </a:p>
          <a:p>
            <a:pPr lvl="1">
              <a:buFont typeface="Courier New" panose="02070309020205020404" pitchFamily="49" charset="0"/>
              <a:buChar char="o"/>
            </a:pPr>
            <a:r>
              <a:rPr lang="en-US" sz="5100" b="1" cap="none" dirty="0">
                <a:latin typeface="Calibri" panose="020F0502020204030204" pitchFamily="34" charset="0"/>
                <a:cs typeface="Calibri" panose="020F0502020204030204" pitchFamily="34" charset="0"/>
              </a:rPr>
              <a:t> </a:t>
            </a:r>
            <a:r>
              <a:rPr lang="en-US" sz="5100" b="1" cap="none" dirty="0" smtClean="0">
                <a:latin typeface="Calibri" panose="020F0502020204030204" pitchFamily="34" charset="0"/>
                <a:cs typeface="Calibri" panose="020F0502020204030204" pitchFamily="34" charset="0"/>
              </a:rPr>
              <a:t>Grouped, by themes: from the 33 bills introduced last </a:t>
            </a:r>
            <a:r>
              <a:rPr lang="en-US" sz="5100" b="1" cap="none" dirty="0">
                <a:latin typeface="Calibri" panose="020F0502020204030204" pitchFamily="34" charset="0"/>
                <a:cs typeface="Calibri" panose="020F0502020204030204" pitchFamily="34" charset="0"/>
              </a:rPr>
              <a:t>session</a:t>
            </a:r>
          </a:p>
          <a:p>
            <a:pPr lvl="1">
              <a:buFont typeface="Courier New" panose="02070309020205020404" pitchFamily="49" charset="0"/>
              <a:buChar char="o"/>
            </a:pPr>
            <a:r>
              <a:rPr lang="en-US" sz="5100" b="1" cap="none" dirty="0" smtClean="0">
                <a:latin typeface="Calibri" panose="020F0502020204030204" pitchFamily="34" charset="0"/>
                <a:cs typeface="Calibri" panose="020F0502020204030204" pitchFamily="34" charset="0"/>
              </a:rPr>
              <a:t> Based on policy need, bipartisan support, minimal fiscal impact, and on general significance</a:t>
            </a:r>
          </a:p>
          <a:p>
            <a:pPr lvl="0"/>
            <a:endParaRPr lang="en-US" b="1" cap="none"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9577098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585815"/>
          </a:xfrm>
        </p:spPr>
        <p:txBody>
          <a:bodyPr>
            <a:normAutofit fontScale="90000"/>
          </a:bodyPr>
          <a:lstStyle/>
          <a:p>
            <a:r>
              <a:rPr lang="en-US" sz="5400" b="1" dirty="0" smtClean="0">
                <a:latin typeface="Times New Roman" panose="02020603050405020304" pitchFamily="18" charset="0"/>
                <a:cs typeface="Times New Roman" panose="02020603050405020304" pitchFamily="18" charset="0"/>
              </a:rPr>
              <a:t>Bills</a:t>
            </a:r>
            <a:endParaRPr lang="en-US" sz="5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3"/>
          </p:nvPr>
        </p:nvSpPr>
        <p:spPr>
          <a:xfrm>
            <a:off x="913774" y="1204332"/>
            <a:ext cx="10363825" cy="4586867"/>
          </a:xfrm>
        </p:spPr>
        <p:txBody>
          <a:bodyPr>
            <a:normAutofit fontScale="55000" lnSpcReduction="20000"/>
          </a:bodyPr>
          <a:lstStyle/>
          <a:p>
            <a:pPr marL="0" indent="0" algn="ctr">
              <a:buNone/>
            </a:pPr>
            <a:endParaRPr lang="en-US" sz="2200" b="1" dirty="0" smtClean="0">
              <a:latin typeface="Calibri" panose="020F0502020204030204" pitchFamily="34" charset="0"/>
              <a:cs typeface="Calibri" panose="020F0502020204030204" pitchFamily="34" charset="0"/>
            </a:endParaRPr>
          </a:p>
          <a:p>
            <a:pPr marL="0" indent="0">
              <a:buNone/>
            </a:pPr>
            <a:r>
              <a:rPr lang="en-US" sz="4200" b="1" dirty="0" smtClean="0">
                <a:latin typeface="Calibri" panose="020F0502020204030204" pitchFamily="34" charset="0"/>
                <a:cs typeface="Calibri" panose="020F0502020204030204" pitchFamily="34" charset="0"/>
              </a:rPr>
              <a:t>1</a:t>
            </a:r>
            <a:r>
              <a:rPr lang="en-US" sz="4200" b="1" dirty="0">
                <a:latin typeface="Calibri" panose="020F0502020204030204" pitchFamily="34" charset="0"/>
                <a:cs typeface="Calibri" panose="020F0502020204030204" pitchFamily="34" charset="0"/>
              </a:rPr>
              <a:t>: Water for the </a:t>
            </a:r>
            <a:r>
              <a:rPr lang="en-US" sz="4200" b="1" dirty="0" smtClean="0">
                <a:latin typeface="Calibri" panose="020F0502020204030204" pitchFamily="34" charset="0"/>
                <a:cs typeface="Calibri" panose="020F0502020204030204" pitchFamily="34" charset="0"/>
              </a:rPr>
              <a:t>Future: For </a:t>
            </a:r>
            <a:r>
              <a:rPr lang="en-US" sz="4200" b="1" dirty="0">
                <a:latin typeface="Calibri" panose="020F0502020204030204" pitchFamily="34" charset="0"/>
                <a:cs typeface="Calibri" panose="020F0502020204030204" pitchFamily="34" charset="0"/>
              </a:rPr>
              <a:t>the Environment and Economy </a:t>
            </a:r>
          </a:p>
          <a:p>
            <a:pPr marL="0" indent="0">
              <a:buNone/>
            </a:pPr>
            <a:r>
              <a:rPr lang="en-US" sz="4200" b="1" dirty="0" smtClean="0">
                <a:latin typeface="Calibri" panose="020F0502020204030204" pitchFamily="34" charset="0"/>
                <a:cs typeface="Calibri" panose="020F0502020204030204" pitchFamily="34" charset="0"/>
              </a:rPr>
              <a:t>2</a:t>
            </a:r>
            <a:r>
              <a:rPr lang="en-US" sz="4200" b="1" dirty="0">
                <a:latin typeface="Calibri" panose="020F0502020204030204" pitchFamily="34" charset="0"/>
                <a:cs typeface="Calibri" panose="020F0502020204030204" pitchFamily="34" charset="0"/>
              </a:rPr>
              <a:t>:  Increased Water-Quality </a:t>
            </a:r>
            <a:r>
              <a:rPr lang="en-US" sz="4200" b="1" dirty="0" smtClean="0">
                <a:latin typeface="Calibri" panose="020F0502020204030204" pitchFamily="34" charset="0"/>
                <a:cs typeface="Calibri" panose="020F0502020204030204" pitchFamily="34" charset="0"/>
              </a:rPr>
              <a:t>Protection</a:t>
            </a:r>
          </a:p>
          <a:p>
            <a:pPr marL="0" indent="0">
              <a:buNone/>
            </a:pPr>
            <a:r>
              <a:rPr lang="en-US" sz="4200" b="1" dirty="0" smtClean="0">
                <a:latin typeface="Calibri" panose="020F0502020204030204" pitchFamily="34" charset="0"/>
                <a:cs typeface="Calibri" panose="020F0502020204030204" pitchFamily="34" charset="0"/>
              </a:rPr>
              <a:t>3</a:t>
            </a:r>
            <a:r>
              <a:rPr lang="en-US" sz="4200" b="1" dirty="0">
                <a:latin typeface="Calibri" panose="020F0502020204030204" pitchFamily="34" charset="0"/>
                <a:cs typeface="Calibri" panose="020F0502020204030204" pitchFamily="34" charset="0"/>
              </a:rPr>
              <a:t>: </a:t>
            </a:r>
            <a:r>
              <a:rPr lang="en-US" sz="4200" b="1" dirty="0" smtClean="0">
                <a:latin typeface="Calibri" panose="020F0502020204030204" pitchFamily="34" charset="0"/>
                <a:cs typeface="Calibri" panose="020F0502020204030204" pitchFamily="34" charset="0"/>
              </a:rPr>
              <a:t>Incentives </a:t>
            </a:r>
            <a:r>
              <a:rPr lang="en-US" sz="4200" b="1" dirty="0">
                <a:latin typeface="Calibri" panose="020F0502020204030204" pitchFamily="34" charset="0"/>
                <a:cs typeface="Calibri" panose="020F0502020204030204" pitchFamily="34" charset="0"/>
              </a:rPr>
              <a:t>for water quality and agricultural improvement</a:t>
            </a:r>
          </a:p>
          <a:p>
            <a:pPr marL="0" indent="0">
              <a:buNone/>
            </a:pPr>
            <a:r>
              <a:rPr lang="en-US" sz="4200" b="1" dirty="0" smtClean="0">
                <a:latin typeface="Calibri" panose="020F0502020204030204" pitchFamily="34" charset="0"/>
                <a:cs typeface="Calibri" panose="020F0502020204030204" pitchFamily="34" charset="0"/>
              </a:rPr>
              <a:t>4</a:t>
            </a:r>
            <a:r>
              <a:rPr lang="en-US" sz="4200" b="1" dirty="0">
                <a:latin typeface="Calibri" panose="020F0502020204030204" pitchFamily="34" charset="0"/>
                <a:cs typeface="Calibri" panose="020F0502020204030204" pitchFamily="34" charset="0"/>
              </a:rPr>
              <a:t>: </a:t>
            </a:r>
            <a:r>
              <a:rPr lang="en-US" sz="4200" b="1" dirty="0" smtClean="0">
                <a:latin typeface="Calibri" panose="020F0502020204030204" pitchFamily="34" charset="0"/>
                <a:cs typeface="Calibri" panose="020F0502020204030204" pitchFamily="34" charset="0"/>
              </a:rPr>
              <a:t> ensuring Safe </a:t>
            </a:r>
            <a:r>
              <a:rPr lang="en-US" sz="4200" b="1" dirty="0">
                <a:latin typeface="Calibri" panose="020F0502020204030204" pitchFamily="34" charset="0"/>
                <a:cs typeface="Calibri" panose="020F0502020204030204" pitchFamily="34" charset="0"/>
              </a:rPr>
              <a:t>Drinking Water</a:t>
            </a:r>
          </a:p>
          <a:p>
            <a:pPr marL="0" indent="0">
              <a:buNone/>
            </a:pPr>
            <a:r>
              <a:rPr lang="en-US" sz="4200" b="1" dirty="0" smtClean="0">
                <a:latin typeface="Calibri" panose="020F0502020204030204" pitchFamily="34" charset="0"/>
                <a:cs typeface="Calibri" panose="020F0502020204030204" pitchFamily="34" charset="0"/>
              </a:rPr>
              <a:t>5</a:t>
            </a:r>
            <a:r>
              <a:rPr lang="en-US" sz="4200" b="1" dirty="0">
                <a:latin typeface="Calibri" panose="020F0502020204030204" pitchFamily="34" charset="0"/>
                <a:cs typeface="Calibri" panose="020F0502020204030204" pitchFamily="34" charset="0"/>
              </a:rPr>
              <a:t>: Improving Wastewater Treatment</a:t>
            </a:r>
          </a:p>
          <a:p>
            <a:pPr marL="0" indent="0">
              <a:buNone/>
            </a:pPr>
            <a:r>
              <a:rPr lang="en-US" sz="4200" b="1" dirty="0" smtClean="0">
                <a:latin typeface="Calibri" panose="020F0502020204030204" pitchFamily="34" charset="0"/>
                <a:cs typeface="Calibri" panose="020F0502020204030204" pitchFamily="34" charset="0"/>
              </a:rPr>
              <a:t>6</a:t>
            </a:r>
            <a:r>
              <a:rPr lang="en-US" sz="4200" b="1" dirty="0">
                <a:latin typeface="Calibri" panose="020F0502020204030204" pitchFamily="34" charset="0"/>
                <a:cs typeface="Calibri" panose="020F0502020204030204" pitchFamily="34" charset="0"/>
              </a:rPr>
              <a:t>: Water Retention--Keeping Water on the Land</a:t>
            </a:r>
          </a:p>
          <a:p>
            <a:pPr marL="0" indent="0">
              <a:buNone/>
            </a:pPr>
            <a:r>
              <a:rPr lang="en-US" sz="4200" b="1" dirty="0" smtClean="0">
                <a:latin typeface="Calibri" panose="020F0502020204030204" pitchFamily="34" charset="0"/>
                <a:cs typeface="Calibri" panose="020F0502020204030204" pitchFamily="34" charset="0"/>
              </a:rPr>
              <a:t>7</a:t>
            </a:r>
            <a:r>
              <a:rPr lang="en-US" sz="4200" b="1" dirty="0">
                <a:latin typeface="Calibri" panose="020F0502020204030204" pitchFamily="34" charset="0"/>
                <a:cs typeface="Calibri" panose="020F0502020204030204" pitchFamily="34" charset="0"/>
              </a:rPr>
              <a:t>: </a:t>
            </a:r>
            <a:r>
              <a:rPr lang="en-US" sz="4200" b="1" dirty="0" smtClean="0">
                <a:latin typeface="Calibri" panose="020F0502020204030204" pitchFamily="34" charset="0"/>
                <a:cs typeface="Calibri" panose="020F0502020204030204" pitchFamily="34" charset="0"/>
              </a:rPr>
              <a:t>Improving Water </a:t>
            </a:r>
            <a:r>
              <a:rPr lang="en-US" sz="4200" b="1" dirty="0">
                <a:latin typeface="Calibri" panose="020F0502020204030204" pitchFamily="34" charset="0"/>
                <a:cs typeface="Calibri" panose="020F0502020204030204" pitchFamily="34" charset="0"/>
              </a:rPr>
              <a:t>Governance </a:t>
            </a:r>
          </a:p>
          <a:p>
            <a:pPr marL="0" indent="0">
              <a:buNone/>
            </a:pPr>
            <a:r>
              <a:rPr lang="en-US" sz="4200" b="1" dirty="0" smtClean="0">
                <a:latin typeface="Calibri" panose="020F0502020204030204" pitchFamily="34" charset="0"/>
                <a:cs typeface="Calibri" panose="020F0502020204030204" pitchFamily="34" charset="0"/>
              </a:rPr>
              <a:t>8: credit for Compensation </a:t>
            </a:r>
            <a:r>
              <a:rPr lang="en-US" sz="4200" b="1" dirty="0">
                <a:latin typeface="Calibri" panose="020F0502020204030204" pitchFamily="34" charset="0"/>
                <a:cs typeface="Calibri" panose="020F0502020204030204" pitchFamily="34" charset="0"/>
              </a:rPr>
              <a:t>for Ag </a:t>
            </a:r>
            <a:r>
              <a:rPr lang="en-US" sz="4200" b="1" dirty="0" smtClean="0">
                <a:latin typeface="Calibri" panose="020F0502020204030204" pitchFamily="34" charset="0"/>
                <a:cs typeface="Calibri" panose="020F0502020204030204" pitchFamily="34" charset="0"/>
              </a:rPr>
              <a:t>Buffers, Tax </a:t>
            </a:r>
            <a:r>
              <a:rPr lang="en-US" sz="4200" b="1" dirty="0">
                <a:latin typeface="Calibri" panose="020F0502020204030204" pitchFamily="34" charset="0"/>
                <a:cs typeface="Calibri" panose="020F0502020204030204" pitchFamily="34" charset="0"/>
              </a:rPr>
              <a:t>Credit</a:t>
            </a:r>
          </a:p>
          <a:p>
            <a:pPr marL="0" indent="0">
              <a:buNone/>
            </a:pPr>
            <a:r>
              <a:rPr lang="en-US" sz="4200" dirty="0">
                <a:latin typeface="Calibri" panose="020F0502020204030204" pitchFamily="34" charset="0"/>
                <a:cs typeface="Calibri" panose="020F0502020204030204" pitchFamily="34" charset="0"/>
              </a:rPr>
              <a:t> </a:t>
            </a:r>
          </a:p>
          <a:p>
            <a:pPr marL="457200" lvl="1" indent="0">
              <a:buNone/>
            </a:pPr>
            <a:endParaRPr lang="en-US" sz="5100" b="1" cap="none"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412510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585815"/>
          </a:xfrm>
        </p:spPr>
        <p:txBody>
          <a:bodyPr>
            <a:normAutofit fontScale="90000"/>
          </a:bodyPr>
          <a:lstStyle/>
          <a:p>
            <a:r>
              <a:rPr lang="en-US" sz="5400" b="1" dirty="0" smtClean="0">
                <a:latin typeface="Times New Roman" panose="02020603050405020304" pitchFamily="18" charset="0"/>
                <a:cs typeface="Times New Roman" panose="02020603050405020304" pitchFamily="18" charset="0"/>
              </a:rPr>
              <a:t>Draft Bill # 1</a:t>
            </a:r>
            <a:endParaRPr lang="en-US" sz="5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3"/>
          </p:nvPr>
        </p:nvSpPr>
        <p:spPr>
          <a:xfrm>
            <a:off x="913774" y="1204332"/>
            <a:ext cx="10363825" cy="4586867"/>
          </a:xfrm>
        </p:spPr>
        <p:txBody>
          <a:bodyPr>
            <a:normAutofit fontScale="85000" lnSpcReduction="10000"/>
          </a:bodyPr>
          <a:lstStyle/>
          <a:p>
            <a:pPr marL="0" indent="0" algn="ctr">
              <a:buNone/>
            </a:pPr>
            <a:endParaRPr lang="en-US" sz="2200" b="1" dirty="0" smtClean="0">
              <a:latin typeface="Calibri" panose="020F0502020204030204" pitchFamily="34" charset="0"/>
              <a:cs typeface="Calibri" panose="020F0502020204030204" pitchFamily="34" charset="0"/>
            </a:endParaRPr>
          </a:p>
          <a:p>
            <a:pPr marL="0" indent="0" algn="ctr">
              <a:buNone/>
            </a:pPr>
            <a:r>
              <a:rPr lang="en-US" sz="2200" b="1" dirty="0" smtClean="0">
                <a:latin typeface="Calibri" panose="020F0502020204030204" pitchFamily="34" charset="0"/>
                <a:cs typeface="Calibri" panose="020F0502020204030204" pitchFamily="34" charset="0"/>
              </a:rPr>
              <a:t>Bill Focus: </a:t>
            </a:r>
            <a:r>
              <a:rPr lang="en-US" sz="2200" b="1" dirty="0">
                <a:latin typeface="Calibri" panose="020F0502020204030204" pitchFamily="34" charset="0"/>
                <a:cs typeface="Calibri" panose="020F0502020204030204" pitchFamily="34" charset="0"/>
              </a:rPr>
              <a:t>Water for the Future-</a:t>
            </a:r>
            <a:r>
              <a:rPr lang="en-US" sz="2200" b="1" dirty="0" smtClean="0">
                <a:latin typeface="Calibri" panose="020F0502020204030204" pitchFamily="34" charset="0"/>
                <a:cs typeface="Calibri" panose="020F0502020204030204" pitchFamily="34" charset="0"/>
              </a:rPr>
              <a:t>-for </a:t>
            </a:r>
            <a:r>
              <a:rPr lang="en-US" sz="2200" b="1" dirty="0">
                <a:latin typeface="Calibri" panose="020F0502020204030204" pitchFamily="34" charset="0"/>
                <a:cs typeface="Calibri" panose="020F0502020204030204" pitchFamily="34" charset="0"/>
              </a:rPr>
              <a:t>the Environment and Economy (Water </a:t>
            </a:r>
            <a:r>
              <a:rPr lang="en-US" sz="2200" b="1" dirty="0" smtClean="0">
                <a:latin typeface="Calibri" panose="020F0502020204030204" pitchFamily="34" charset="0"/>
                <a:cs typeface="Calibri" panose="020F0502020204030204" pitchFamily="34" charset="0"/>
              </a:rPr>
              <a:t>Quantity)</a:t>
            </a:r>
          </a:p>
          <a:p>
            <a:r>
              <a:rPr lang="en-US" sz="2200" b="1" dirty="0" smtClean="0">
                <a:latin typeface="Calibri" panose="020F0502020204030204" pitchFamily="34" charset="0"/>
                <a:cs typeface="Calibri" panose="020F0502020204030204" pitchFamily="34" charset="0"/>
              </a:rPr>
              <a:t>HF3943: (Lippert, Fischer): SF4427 (Weber, Eaton, Wiger, Eken): Policy on sustainability of Minnesota's groundwater and surface water--Response to the “Water Train” issue  </a:t>
            </a:r>
          </a:p>
          <a:p>
            <a:pPr lvl="0"/>
            <a:r>
              <a:rPr lang="en-US" sz="2200" b="1" dirty="0" smtClean="0">
                <a:latin typeface="Calibri" panose="020F0502020204030204" pitchFamily="34" charset="0"/>
                <a:cs typeface="Calibri" panose="020F0502020204030204" pitchFamily="34" charset="0"/>
              </a:rPr>
              <a:t>HF3951 </a:t>
            </a:r>
            <a:r>
              <a:rPr lang="en-US" sz="2200" b="1" dirty="0">
                <a:latin typeface="Calibri" panose="020F0502020204030204" pitchFamily="34" charset="0"/>
                <a:cs typeface="Calibri" panose="020F0502020204030204" pitchFamily="34" charset="0"/>
              </a:rPr>
              <a:t>(Lippert, Fischer), SF3996 (Weber): Policy on groundwater recharge. Based on recommendations in the </a:t>
            </a:r>
            <a:r>
              <a:rPr lang="en-US" sz="2200" b="1" dirty="0" smtClean="0">
                <a:latin typeface="Calibri" panose="020F0502020204030204" pitchFamily="34" charset="0"/>
                <a:cs typeface="Calibri" panose="020F0502020204030204" pitchFamily="34" charset="0"/>
              </a:rPr>
              <a:t>Freshwater/UM </a:t>
            </a:r>
            <a:r>
              <a:rPr lang="en-US" sz="2200" b="1" dirty="0">
                <a:latin typeface="Calibri" panose="020F0502020204030204" pitchFamily="34" charset="0"/>
                <a:cs typeface="Calibri" panose="020F0502020204030204" pitchFamily="34" charset="0"/>
              </a:rPr>
              <a:t>report </a:t>
            </a:r>
            <a:endParaRPr lang="en-US" sz="2200" b="1" dirty="0" smtClean="0">
              <a:latin typeface="Calibri" panose="020F0502020204030204" pitchFamily="34" charset="0"/>
              <a:cs typeface="Calibri" panose="020F0502020204030204" pitchFamily="34" charset="0"/>
            </a:endParaRPr>
          </a:p>
          <a:p>
            <a:pPr lvl="0"/>
            <a:r>
              <a:rPr lang="en-US" sz="2200" b="1" dirty="0" smtClean="0">
                <a:latin typeface="Calibri" panose="020F0502020204030204" pitchFamily="34" charset="0"/>
                <a:cs typeface="Calibri" panose="020F0502020204030204" pitchFamily="34" charset="0"/>
              </a:rPr>
              <a:t>HF3968: </a:t>
            </a:r>
            <a:r>
              <a:rPr lang="en-US" sz="2200" b="1" dirty="0">
                <a:latin typeface="Calibri" panose="020F0502020204030204" pitchFamily="34" charset="0"/>
                <a:cs typeface="Calibri" panose="020F0502020204030204" pitchFamily="34" charset="0"/>
              </a:rPr>
              <a:t>(Heintzeman, Poston, Fischer); SF3957 (Wiger, Eaton): Water appropriation allocation priorities </a:t>
            </a:r>
            <a:r>
              <a:rPr lang="en-US" sz="2200" b="1" dirty="0" smtClean="0">
                <a:latin typeface="Calibri" panose="020F0502020204030204" pitchFamily="34" charset="0"/>
                <a:cs typeface="Calibri" panose="020F0502020204030204" pitchFamily="34" charset="0"/>
              </a:rPr>
              <a:t>Changed for golf courses, given Conditions </a:t>
            </a:r>
            <a:endParaRPr lang="en-US" sz="2200" b="1" dirty="0">
              <a:latin typeface="Calibri" panose="020F0502020204030204" pitchFamily="34" charset="0"/>
              <a:cs typeface="Calibri" panose="020F0502020204030204" pitchFamily="34" charset="0"/>
            </a:endParaRPr>
          </a:p>
          <a:p>
            <a:pPr lvl="0"/>
            <a:r>
              <a:rPr lang="en-US" sz="2200" b="1" dirty="0" smtClean="0">
                <a:latin typeface="Calibri" panose="020F0502020204030204" pitchFamily="34" charset="0"/>
                <a:cs typeface="Calibri" panose="020F0502020204030204" pitchFamily="34" charset="0"/>
              </a:rPr>
              <a:t>HF 3942 </a:t>
            </a:r>
            <a:r>
              <a:rPr lang="en-US" sz="2200" b="1" dirty="0">
                <a:latin typeface="Calibri" panose="020F0502020204030204" pitchFamily="34" charset="0"/>
                <a:cs typeface="Calibri" panose="020F0502020204030204" pitchFamily="34" charset="0"/>
              </a:rPr>
              <a:t>(Lippert) SF4432 (Weber Wiger, Eaton, Eken): </a:t>
            </a:r>
            <a:r>
              <a:rPr lang="en-US" sz="2200" b="1" dirty="0" smtClean="0">
                <a:latin typeface="Calibri" panose="020F0502020204030204" pitchFamily="34" charset="0"/>
                <a:cs typeface="Calibri" panose="020F0502020204030204" pitchFamily="34" charset="0"/>
              </a:rPr>
              <a:t>pilot </a:t>
            </a:r>
            <a:r>
              <a:rPr lang="en-US" sz="2200" b="1" dirty="0">
                <a:latin typeface="Calibri" panose="020F0502020204030204" pitchFamily="34" charset="0"/>
                <a:cs typeface="Calibri" panose="020F0502020204030204" pitchFamily="34" charset="0"/>
              </a:rPr>
              <a:t>plan to ensure safe and sustainable drinking </a:t>
            </a:r>
            <a:r>
              <a:rPr lang="en-US" sz="2200" b="1" dirty="0" smtClean="0">
                <a:latin typeface="Calibri" panose="020F0502020204030204" pitchFamily="34" charset="0"/>
                <a:cs typeface="Calibri" panose="020F0502020204030204" pitchFamily="34" charset="0"/>
              </a:rPr>
              <a:t>water--enhancing </a:t>
            </a:r>
            <a:r>
              <a:rPr lang="en-US" sz="2200" b="1" dirty="0">
                <a:latin typeface="Calibri" panose="020F0502020204030204" pitchFamily="34" charset="0"/>
                <a:cs typeface="Calibri" panose="020F0502020204030204" pitchFamily="34" charset="0"/>
              </a:rPr>
              <a:t>and leveraging County Geologic Atlas </a:t>
            </a:r>
            <a:r>
              <a:rPr lang="en-US" sz="2200" b="1" dirty="0" smtClean="0">
                <a:latin typeface="Calibri" panose="020F0502020204030204" pitchFamily="34" charset="0"/>
                <a:cs typeface="Calibri" panose="020F0502020204030204" pitchFamily="34" charset="0"/>
              </a:rPr>
              <a:t>program </a:t>
            </a:r>
            <a:r>
              <a:rPr lang="en-US" sz="2200" b="1" dirty="0">
                <a:latin typeface="Calibri" panose="020F0502020204030204" pitchFamily="34" charset="0"/>
                <a:cs typeface="Calibri" panose="020F0502020204030204" pitchFamily="34" charset="0"/>
              </a:rPr>
              <a:t>for future </a:t>
            </a:r>
            <a:r>
              <a:rPr lang="en-US" sz="2200" b="1" dirty="0" smtClean="0">
                <a:latin typeface="Calibri" panose="020F0502020204030204" pitchFamily="34" charset="0"/>
                <a:cs typeface="Calibri" panose="020F0502020204030204" pitchFamily="34" charset="0"/>
              </a:rPr>
              <a:t>program</a:t>
            </a:r>
            <a:r>
              <a:rPr lang="en-US" sz="2200" b="1" i="1" dirty="0">
                <a:latin typeface="Calibri" panose="020F0502020204030204" pitchFamily="34" charset="0"/>
                <a:cs typeface="Calibri" panose="020F0502020204030204" pitchFamily="34" charset="0"/>
              </a:rPr>
              <a:t> </a:t>
            </a:r>
            <a:endParaRPr lang="en-US" sz="2200" dirty="0">
              <a:latin typeface="Calibri" panose="020F0502020204030204" pitchFamily="34" charset="0"/>
              <a:cs typeface="Calibri" panose="020F0502020204030204" pitchFamily="34" charset="0"/>
            </a:endParaRPr>
          </a:p>
          <a:p>
            <a:pPr marL="0" indent="0">
              <a:buNone/>
            </a:pPr>
            <a:endParaRPr lang="en-US" sz="5100" b="1" cap="none"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219066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585815"/>
          </a:xfrm>
        </p:spPr>
        <p:txBody>
          <a:bodyPr>
            <a:normAutofit fontScale="90000"/>
          </a:bodyPr>
          <a:lstStyle/>
          <a:p>
            <a:r>
              <a:rPr lang="en-US" sz="5400" b="1" dirty="0" smtClean="0">
                <a:latin typeface="Times New Roman" panose="02020603050405020304" pitchFamily="18" charset="0"/>
                <a:cs typeface="Times New Roman" panose="02020603050405020304" pitchFamily="18" charset="0"/>
              </a:rPr>
              <a:t>Draft Bill # 2</a:t>
            </a:r>
            <a:endParaRPr lang="en-US" sz="5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3"/>
          </p:nvPr>
        </p:nvSpPr>
        <p:spPr>
          <a:xfrm>
            <a:off x="913774" y="1204332"/>
            <a:ext cx="10363825" cy="4586867"/>
          </a:xfrm>
        </p:spPr>
        <p:txBody>
          <a:bodyPr>
            <a:normAutofit fontScale="25000" lnSpcReduction="20000"/>
          </a:bodyPr>
          <a:lstStyle/>
          <a:p>
            <a:pPr marL="0" indent="0" algn="ctr">
              <a:buNone/>
            </a:pPr>
            <a:endParaRPr lang="en-US" sz="2200" b="1" dirty="0" smtClean="0">
              <a:latin typeface="Calibri" panose="020F0502020204030204" pitchFamily="34" charset="0"/>
              <a:cs typeface="Calibri" panose="020F0502020204030204" pitchFamily="34" charset="0"/>
            </a:endParaRPr>
          </a:p>
          <a:p>
            <a:pPr marL="0" indent="0" algn="ctr">
              <a:buNone/>
            </a:pPr>
            <a:r>
              <a:rPr lang="en-US" sz="6400" b="1" dirty="0" smtClean="0">
                <a:latin typeface="Calibri" panose="020F0502020204030204" pitchFamily="34" charset="0"/>
                <a:cs typeface="Calibri" panose="020F0502020204030204" pitchFamily="34" charset="0"/>
              </a:rPr>
              <a:t>Bill Focus: Proposed </a:t>
            </a:r>
            <a:r>
              <a:rPr lang="en-US" sz="6400" b="1" dirty="0">
                <a:latin typeface="Calibri" panose="020F0502020204030204" pitchFamily="34" charset="0"/>
                <a:cs typeface="Calibri" panose="020F0502020204030204" pitchFamily="34" charset="0"/>
              </a:rPr>
              <a:t>Bill: Increased Water-Quality </a:t>
            </a:r>
            <a:r>
              <a:rPr lang="en-US" sz="6400" b="1" dirty="0" smtClean="0">
                <a:latin typeface="Calibri" panose="020F0502020204030204" pitchFamily="34" charset="0"/>
                <a:cs typeface="Calibri" panose="020F0502020204030204" pitchFamily="34" charset="0"/>
              </a:rPr>
              <a:t>Protection</a:t>
            </a:r>
          </a:p>
          <a:p>
            <a:pPr lvl="0">
              <a:buFont typeface="Wingdings" panose="05000000000000000000" pitchFamily="2" charset="2"/>
              <a:buChar char="§"/>
            </a:pPr>
            <a:r>
              <a:rPr lang="en-US" sz="6400" b="1" dirty="0" smtClean="0">
                <a:latin typeface="Calibri" panose="020F0502020204030204" pitchFamily="34" charset="0"/>
                <a:cs typeface="Calibri" panose="020F0502020204030204" pitchFamily="34" charset="0"/>
              </a:rPr>
              <a:t>HF 3967 </a:t>
            </a:r>
            <a:r>
              <a:rPr lang="en-US" sz="6400" b="1" dirty="0">
                <a:latin typeface="Calibri" panose="020F0502020204030204" pitchFamily="34" charset="0"/>
                <a:cs typeface="Calibri" panose="020F0502020204030204" pitchFamily="34" charset="0"/>
              </a:rPr>
              <a:t>(Heintzeman, Brand, Fischer), SF3413 (Weber, Eaton, Wiger, Eken) </a:t>
            </a:r>
            <a:r>
              <a:rPr lang="en-US" sz="6400" b="1" dirty="0" smtClean="0">
                <a:latin typeface="Calibri" panose="020F0502020204030204" pitchFamily="34" charset="0"/>
                <a:cs typeface="Calibri" panose="020F0502020204030204" pitchFamily="34" charset="0"/>
              </a:rPr>
              <a:t>Reduce chloride. requires use-reductions. Begins implementation </a:t>
            </a:r>
            <a:r>
              <a:rPr lang="en-US" sz="6400" b="1" dirty="0">
                <a:latin typeface="Calibri" panose="020F0502020204030204" pitchFamily="34" charset="0"/>
                <a:cs typeface="Calibri" panose="020F0502020204030204" pitchFamily="34" charset="0"/>
              </a:rPr>
              <a:t>of the </a:t>
            </a:r>
            <a:r>
              <a:rPr lang="en-US" sz="6400" b="1" dirty="0" smtClean="0">
                <a:latin typeface="Calibri" panose="020F0502020204030204" pitchFamily="34" charset="0"/>
                <a:cs typeface="Calibri" panose="020F0502020204030204" pitchFamily="34" charset="0"/>
              </a:rPr>
              <a:t>Chloride </a:t>
            </a:r>
            <a:r>
              <a:rPr lang="en-US" sz="6400" b="1" dirty="0">
                <a:latin typeface="Calibri" panose="020F0502020204030204" pitchFamily="34" charset="0"/>
                <a:cs typeface="Calibri" panose="020F0502020204030204" pitchFamily="34" charset="0"/>
              </a:rPr>
              <a:t>management plan.</a:t>
            </a:r>
          </a:p>
          <a:p>
            <a:pPr lvl="0">
              <a:buFont typeface="Wingdings" panose="05000000000000000000" pitchFamily="2" charset="2"/>
              <a:buChar char="§"/>
            </a:pPr>
            <a:r>
              <a:rPr lang="en-US" sz="6400" b="1" dirty="0">
                <a:latin typeface="Calibri" panose="020F0502020204030204" pitchFamily="34" charset="0"/>
                <a:cs typeface="Calibri" panose="020F0502020204030204" pitchFamily="34" charset="0"/>
              </a:rPr>
              <a:t>Policy for limiting liability for </a:t>
            </a:r>
            <a:r>
              <a:rPr lang="en-US" sz="6400" b="1" dirty="0" smtClean="0">
                <a:latin typeface="Calibri" panose="020F0502020204030204" pitchFamily="34" charset="0"/>
                <a:cs typeface="Calibri" panose="020F0502020204030204" pitchFamily="34" charset="0"/>
              </a:rPr>
              <a:t> Certified  applicators</a:t>
            </a:r>
            <a:r>
              <a:rPr lang="en-US" sz="6400" b="1" dirty="0">
                <a:latin typeface="Calibri" panose="020F0502020204030204" pitchFamily="34" charset="0"/>
                <a:cs typeface="Calibri" panose="020F0502020204030204" pitchFamily="34" charset="0"/>
              </a:rPr>
              <a:t>. HF 1502; SF 1667: Includes training, </a:t>
            </a:r>
            <a:r>
              <a:rPr lang="en-US" sz="6400" b="1" dirty="0" smtClean="0">
                <a:latin typeface="Calibri" panose="020F0502020204030204" pitchFamily="34" charset="0"/>
                <a:cs typeface="Calibri" panose="020F0502020204030204" pitchFamily="34" charset="0"/>
              </a:rPr>
              <a:t>Certification</a:t>
            </a:r>
            <a:r>
              <a:rPr lang="en-US" sz="6400" b="1" dirty="0">
                <a:latin typeface="Calibri" panose="020F0502020204030204" pitchFamily="34" charset="0"/>
                <a:cs typeface="Calibri" panose="020F0502020204030204" pitchFamily="34" charset="0"/>
              </a:rPr>
              <a:t>, record keeping and limited liability. </a:t>
            </a:r>
            <a:r>
              <a:rPr lang="en-US" sz="6400" b="1" dirty="0" smtClean="0">
                <a:latin typeface="Calibri" panose="020F0502020204030204" pitchFamily="34" charset="0"/>
                <a:cs typeface="Calibri" panose="020F0502020204030204" pitchFamily="34" charset="0"/>
              </a:rPr>
              <a:t> (Previous similar Bill Authors: Hansen, Torkelson, Edelson, Heintzeman, Moller, Bierma, Xiong, Her, bernardy, and Jordan. Senate</a:t>
            </a:r>
            <a:r>
              <a:rPr lang="en-US" sz="6400" b="1" dirty="0">
                <a:latin typeface="Calibri" panose="020F0502020204030204" pitchFamily="34" charset="0"/>
                <a:cs typeface="Calibri" panose="020F0502020204030204" pitchFamily="34" charset="0"/>
              </a:rPr>
              <a:t>: Rudd, Anderson , Ingebrigtson, Tomassoni, and </a:t>
            </a:r>
            <a:r>
              <a:rPr lang="en-US" sz="6400" b="1" dirty="0" smtClean="0">
                <a:latin typeface="Calibri" panose="020F0502020204030204" pitchFamily="34" charset="0"/>
                <a:cs typeface="Calibri" panose="020F0502020204030204" pitchFamily="34" charset="0"/>
              </a:rPr>
              <a:t>Hall)</a:t>
            </a:r>
            <a:endParaRPr lang="en-US" sz="6400" b="1" dirty="0">
              <a:latin typeface="Calibri" panose="020F0502020204030204" pitchFamily="34" charset="0"/>
              <a:cs typeface="Calibri" panose="020F0502020204030204" pitchFamily="34" charset="0"/>
            </a:endParaRPr>
          </a:p>
          <a:p>
            <a:pPr lvl="0">
              <a:buFont typeface="Wingdings" panose="05000000000000000000" pitchFamily="2" charset="2"/>
              <a:buChar char="§"/>
            </a:pPr>
            <a:r>
              <a:rPr lang="en-US" sz="6400" b="1" dirty="0">
                <a:latin typeface="Calibri" panose="020F0502020204030204" pitchFamily="34" charset="0"/>
                <a:cs typeface="Calibri" panose="020F0502020204030204" pitchFamily="34" charset="0"/>
              </a:rPr>
              <a:t>Proposed bill </a:t>
            </a:r>
            <a:r>
              <a:rPr lang="en-US" sz="6400" b="1" dirty="0" smtClean="0">
                <a:latin typeface="Calibri" panose="020F0502020204030204" pitchFamily="34" charset="0"/>
                <a:cs typeface="Calibri" panose="020F0502020204030204" pitchFamily="34" charset="0"/>
              </a:rPr>
              <a:t>section: Bans Future sales </a:t>
            </a:r>
            <a:r>
              <a:rPr lang="en-US" sz="6400" b="1" dirty="0">
                <a:latin typeface="Calibri" panose="020F0502020204030204" pitchFamily="34" charset="0"/>
                <a:cs typeface="Calibri" panose="020F0502020204030204" pitchFamily="34" charset="0"/>
              </a:rPr>
              <a:t>of water softeners that overuse </a:t>
            </a:r>
            <a:r>
              <a:rPr lang="en-US" sz="6400" b="1" dirty="0" smtClean="0">
                <a:latin typeface="Calibri" panose="020F0502020204030204" pitchFamily="34" charset="0"/>
                <a:cs typeface="Calibri" panose="020F0502020204030204" pitchFamily="34" charset="0"/>
              </a:rPr>
              <a:t>salt </a:t>
            </a:r>
            <a:endParaRPr lang="en-US" sz="6400" b="1" dirty="0">
              <a:latin typeface="Calibri" panose="020F0502020204030204" pitchFamily="34" charset="0"/>
              <a:cs typeface="Calibri" panose="020F0502020204030204" pitchFamily="34" charset="0"/>
            </a:endParaRPr>
          </a:p>
          <a:p>
            <a:pPr lvl="0">
              <a:buFont typeface="Wingdings" panose="05000000000000000000" pitchFamily="2" charset="2"/>
              <a:buChar char="§"/>
            </a:pPr>
            <a:r>
              <a:rPr lang="en-US" sz="6400" b="1" dirty="0" smtClean="0">
                <a:latin typeface="Calibri" panose="020F0502020204030204" pitchFamily="34" charset="0"/>
                <a:cs typeface="Calibri" panose="020F0502020204030204" pitchFamily="34" charset="0"/>
              </a:rPr>
              <a:t>HF3969:(Poston</a:t>
            </a:r>
            <a:r>
              <a:rPr lang="en-US" sz="6400" b="1" dirty="0">
                <a:latin typeface="Calibri" panose="020F0502020204030204" pitchFamily="34" charset="0"/>
                <a:cs typeface="Calibri" panose="020F0502020204030204" pitchFamily="34" charset="0"/>
              </a:rPr>
              <a:t>, Fischer): SF 3995 (Weber): </a:t>
            </a:r>
            <a:r>
              <a:rPr lang="en-US" sz="6400" b="1" dirty="0" smtClean="0">
                <a:latin typeface="Calibri" panose="020F0502020204030204" pitchFamily="34" charset="0"/>
                <a:cs typeface="Calibri" panose="020F0502020204030204" pitchFamily="34" charset="0"/>
              </a:rPr>
              <a:t>simplify </a:t>
            </a:r>
            <a:r>
              <a:rPr lang="en-US" sz="6400" b="1" dirty="0">
                <a:latin typeface="Calibri" panose="020F0502020204030204" pitchFamily="34" charset="0"/>
                <a:cs typeface="Calibri" panose="020F0502020204030204" pitchFamily="34" charset="0"/>
              </a:rPr>
              <a:t>and increase efficiency of processes to adopt and amend </a:t>
            </a:r>
            <a:r>
              <a:rPr lang="en-US" sz="6400" b="1" dirty="0" smtClean="0">
                <a:latin typeface="Calibri" panose="020F0502020204030204" pitchFamily="34" charset="0"/>
                <a:cs typeface="Calibri" panose="020F0502020204030204" pitchFamily="34" charset="0"/>
              </a:rPr>
              <a:t>Water Quality standards</a:t>
            </a:r>
            <a:r>
              <a:rPr lang="en-US" sz="6400" b="1" dirty="0">
                <a:latin typeface="Calibri" panose="020F0502020204030204" pitchFamily="34" charset="0"/>
                <a:cs typeface="Calibri" panose="020F0502020204030204" pitchFamily="34" charset="0"/>
              </a:rPr>
              <a:t>. Provides a report on methods for simplifying and increasing the </a:t>
            </a:r>
            <a:r>
              <a:rPr lang="en-US" sz="6400" b="1" dirty="0" smtClean="0">
                <a:latin typeface="Calibri" panose="020F0502020204030204" pitchFamily="34" charset="0"/>
                <a:cs typeface="Calibri" panose="020F0502020204030204" pitchFamily="34" charset="0"/>
              </a:rPr>
              <a:t>process. </a:t>
            </a:r>
            <a:r>
              <a:rPr lang="en-US" sz="6400" b="1" dirty="0">
                <a:latin typeface="Calibri" panose="020F0502020204030204" pitchFamily="34" charset="0"/>
                <a:cs typeface="Calibri" panose="020F0502020204030204" pitchFamily="34" charset="0"/>
              </a:rPr>
              <a:t> </a:t>
            </a:r>
            <a:r>
              <a:rPr lang="en-US" sz="6400" b="1" dirty="0" smtClean="0">
                <a:latin typeface="Calibri" panose="020F0502020204030204" pitchFamily="34" charset="0"/>
                <a:cs typeface="Calibri" panose="020F0502020204030204" pitchFamily="34" charset="0"/>
              </a:rPr>
              <a:t>(this may be addressed in MPCA Rules-change process)</a:t>
            </a:r>
          </a:p>
          <a:p>
            <a:pPr lvl="0">
              <a:buFont typeface="Wingdings" panose="05000000000000000000" pitchFamily="2" charset="2"/>
              <a:buChar char="§"/>
            </a:pPr>
            <a:r>
              <a:rPr lang="en-US" sz="6400" b="1" dirty="0" smtClean="0">
                <a:latin typeface="Calibri" panose="020F0502020204030204" pitchFamily="34" charset="0"/>
                <a:cs typeface="Calibri" panose="020F0502020204030204" pitchFamily="34" charset="0"/>
              </a:rPr>
              <a:t> HF 3947: (Poston, Fischer: SF 3956 (Wiger, Eaton): Encourage pilot pollutant trading. Policy to allow a third-party broker system. </a:t>
            </a:r>
          </a:p>
          <a:p>
            <a:pPr lvl="0">
              <a:buFont typeface="Wingdings" panose="05000000000000000000" pitchFamily="2" charset="2"/>
              <a:buChar char="§"/>
            </a:pPr>
            <a:r>
              <a:rPr lang="en-US" sz="6400" b="1" dirty="0" smtClean="0">
                <a:latin typeface="Calibri" panose="020F0502020204030204" pitchFamily="34" charset="0"/>
                <a:cs typeface="Calibri" panose="020F0502020204030204" pitchFamily="34" charset="0"/>
              </a:rPr>
              <a:t>Implementation funding to plan a program for beach monitoring</a:t>
            </a:r>
          </a:p>
          <a:p>
            <a:pPr algn="ctr">
              <a:buFont typeface="Wingdings" panose="05000000000000000000" pitchFamily="2" charset="2"/>
              <a:buChar char="§"/>
            </a:pPr>
            <a:endParaRPr lang="en-US" sz="6400" b="1" cap="none"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3453883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585815"/>
          </a:xfrm>
        </p:spPr>
        <p:txBody>
          <a:bodyPr>
            <a:normAutofit fontScale="90000"/>
          </a:bodyPr>
          <a:lstStyle/>
          <a:p>
            <a:r>
              <a:rPr lang="en-US" sz="5400" b="1" dirty="0" smtClean="0">
                <a:latin typeface="Times New Roman" panose="02020603050405020304" pitchFamily="18" charset="0"/>
                <a:cs typeface="Times New Roman" panose="02020603050405020304" pitchFamily="18" charset="0"/>
              </a:rPr>
              <a:t>Draft Bill # 3</a:t>
            </a:r>
            <a:endParaRPr lang="en-US" sz="5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3"/>
          </p:nvPr>
        </p:nvSpPr>
        <p:spPr>
          <a:xfrm>
            <a:off x="914401" y="1204332"/>
            <a:ext cx="10363825" cy="4586867"/>
          </a:xfrm>
        </p:spPr>
        <p:txBody>
          <a:bodyPr>
            <a:normAutofit/>
          </a:bodyPr>
          <a:lstStyle/>
          <a:p>
            <a:pPr marL="0" indent="0" algn="ctr">
              <a:buNone/>
            </a:pPr>
            <a:endParaRPr lang="en-US" sz="2200" b="1" dirty="0" smtClean="0">
              <a:latin typeface="Calibri" panose="020F0502020204030204" pitchFamily="34" charset="0"/>
              <a:cs typeface="Calibri" panose="020F0502020204030204" pitchFamily="34" charset="0"/>
            </a:endParaRPr>
          </a:p>
          <a:p>
            <a:pPr marL="0" indent="0" algn="ctr">
              <a:buNone/>
            </a:pPr>
            <a:r>
              <a:rPr lang="en-US" b="1" dirty="0" smtClean="0">
                <a:solidFill>
                  <a:schemeClr val="tx1">
                    <a:lumMod val="95000"/>
                    <a:lumOff val="5000"/>
                  </a:schemeClr>
                </a:solidFill>
                <a:latin typeface="Calibri" panose="020F0502020204030204" pitchFamily="34" charset="0"/>
                <a:cs typeface="Calibri" panose="020F0502020204030204" pitchFamily="34" charset="0"/>
              </a:rPr>
              <a:t>Bill Focus: Incentives </a:t>
            </a:r>
            <a:r>
              <a:rPr lang="en-US" b="1" dirty="0">
                <a:solidFill>
                  <a:schemeClr val="tx1">
                    <a:lumMod val="95000"/>
                    <a:lumOff val="5000"/>
                  </a:schemeClr>
                </a:solidFill>
                <a:latin typeface="Calibri" panose="020F0502020204030204" pitchFamily="34" charset="0"/>
                <a:cs typeface="Calibri" panose="020F0502020204030204" pitchFamily="34" charset="0"/>
              </a:rPr>
              <a:t>for water quality and agricultural </a:t>
            </a:r>
            <a:r>
              <a:rPr lang="en-US" b="1" dirty="0" smtClean="0">
                <a:solidFill>
                  <a:schemeClr val="tx1">
                    <a:lumMod val="95000"/>
                    <a:lumOff val="5000"/>
                  </a:schemeClr>
                </a:solidFill>
                <a:latin typeface="Calibri" panose="020F0502020204030204" pitchFamily="34" charset="0"/>
                <a:cs typeface="Calibri" panose="020F0502020204030204" pitchFamily="34" charset="0"/>
              </a:rPr>
              <a:t>improvement</a:t>
            </a:r>
          </a:p>
          <a:p>
            <a:pPr marL="0" indent="0" algn="ctr">
              <a:buNone/>
            </a:pPr>
            <a:endParaRPr lang="en-US" b="1" dirty="0">
              <a:solidFill>
                <a:schemeClr val="tx1">
                  <a:lumMod val="95000"/>
                  <a:lumOff val="5000"/>
                </a:schemeClr>
              </a:solidFill>
              <a:latin typeface="Calibri" panose="020F0502020204030204" pitchFamily="34" charset="0"/>
              <a:cs typeface="Calibri" panose="020F0502020204030204" pitchFamily="34" charset="0"/>
            </a:endParaRPr>
          </a:p>
          <a:p>
            <a:r>
              <a:rPr lang="en-US" b="1" dirty="0" smtClean="0">
                <a:solidFill>
                  <a:schemeClr val="tx1">
                    <a:lumMod val="95000"/>
                    <a:lumOff val="5000"/>
                  </a:schemeClr>
                </a:solidFill>
                <a:latin typeface="Calibri" panose="020F0502020204030204" pitchFamily="34" charset="0"/>
                <a:cs typeface="Calibri" panose="020F0502020204030204" pitchFamily="34" charset="0"/>
              </a:rPr>
              <a:t>SF </a:t>
            </a:r>
            <a:r>
              <a:rPr lang="en-US" b="1" dirty="0">
                <a:solidFill>
                  <a:schemeClr val="tx1">
                    <a:lumMod val="95000"/>
                    <a:lumOff val="5000"/>
                  </a:schemeClr>
                </a:solidFill>
                <a:latin typeface="Calibri" panose="020F0502020204030204" pitchFamily="34" charset="0"/>
                <a:cs typeface="Calibri" panose="020F0502020204030204" pitchFamily="34" charset="0"/>
              </a:rPr>
              <a:t>3950 (Wiger and Eaton), HF </a:t>
            </a:r>
            <a:r>
              <a:rPr lang="en-US" b="1" dirty="0" smtClean="0">
                <a:solidFill>
                  <a:schemeClr val="tx1">
                    <a:lumMod val="95000"/>
                    <a:lumOff val="5000"/>
                  </a:schemeClr>
                </a:solidFill>
                <a:latin typeface="Calibri" panose="020F0502020204030204" pitchFamily="34" charset="0"/>
                <a:cs typeface="Calibri" panose="020F0502020204030204" pitchFamily="34" charset="0"/>
              </a:rPr>
              <a:t>(xx) </a:t>
            </a:r>
            <a:r>
              <a:rPr lang="en-US" b="1" dirty="0">
                <a:solidFill>
                  <a:schemeClr val="tx1">
                    <a:lumMod val="95000"/>
                    <a:lumOff val="5000"/>
                  </a:schemeClr>
                </a:solidFill>
                <a:latin typeface="Calibri" panose="020F0502020204030204" pitchFamily="34" charset="0"/>
                <a:cs typeface="Calibri" panose="020F0502020204030204" pitchFamily="34" charset="0"/>
              </a:rPr>
              <a:t>Lippert and Fisher: </a:t>
            </a:r>
            <a:r>
              <a:rPr lang="en-US" b="1" dirty="0" smtClean="0">
                <a:solidFill>
                  <a:schemeClr val="tx1">
                    <a:lumMod val="95000"/>
                    <a:lumOff val="5000"/>
                  </a:schemeClr>
                </a:solidFill>
                <a:latin typeface="Calibri" panose="020F0502020204030204" pitchFamily="34" charset="0"/>
                <a:cs typeface="Calibri" panose="020F0502020204030204" pitchFamily="34" charset="0"/>
              </a:rPr>
              <a:t>Soil </a:t>
            </a:r>
            <a:r>
              <a:rPr lang="en-US" b="1" dirty="0">
                <a:solidFill>
                  <a:schemeClr val="tx1">
                    <a:lumMod val="95000"/>
                    <a:lumOff val="5000"/>
                  </a:schemeClr>
                </a:solidFill>
                <a:latin typeface="Calibri" panose="020F0502020204030204" pitchFamily="34" charset="0"/>
                <a:cs typeface="Calibri" panose="020F0502020204030204" pitchFamily="34" charset="0"/>
              </a:rPr>
              <a:t>Health Action </a:t>
            </a:r>
            <a:r>
              <a:rPr lang="en-US" b="1" dirty="0" smtClean="0">
                <a:solidFill>
                  <a:schemeClr val="tx1">
                    <a:lumMod val="95000"/>
                    <a:lumOff val="5000"/>
                  </a:schemeClr>
                </a:solidFill>
                <a:latin typeface="Calibri" panose="020F0502020204030204" pitchFamily="34" charset="0"/>
                <a:cs typeface="Calibri" panose="020F0502020204030204" pitchFamily="34" charset="0"/>
              </a:rPr>
              <a:t>Plan</a:t>
            </a:r>
            <a:endParaRPr lang="en-US" b="1" dirty="0">
              <a:solidFill>
                <a:schemeClr val="tx1">
                  <a:lumMod val="95000"/>
                  <a:lumOff val="5000"/>
                </a:schemeClr>
              </a:solidFill>
              <a:latin typeface="Calibri" panose="020F0502020204030204" pitchFamily="34" charset="0"/>
              <a:cs typeface="Calibri" panose="020F0502020204030204" pitchFamily="34" charset="0"/>
            </a:endParaRPr>
          </a:p>
          <a:p>
            <a:pPr lvl="0"/>
            <a:r>
              <a:rPr lang="en-US" b="1" dirty="0" smtClean="0">
                <a:solidFill>
                  <a:schemeClr val="tx1">
                    <a:lumMod val="95000"/>
                    <a:lumOff val="5000"/>
                  </a:schemeClr>
                </a:solidFill>
                <a:latin typeface="Calibri" panose="020F0502020204030204" pitchFamily="34" charset="0"/>
                <a:cs typeface="Calibri" panose="020F0502020204030204" pitchFamily="34" charset="0"/>
              </a:rPr>
              <a:t>HF3945 (Brand</a:t>
            </a:r>
            <a:r>
              <a:rPr lang="en-US" b="1" dirty="0">
                <a:solidFill>
                  <a:schemeClr val="tx1">
                    <a:lumMod val="95000"/>
                    <a:lumOff val="5000"/>
                  </a:schemeClr>
                </a:solidFill>
                <a:latin typeface="Calibri" panose="020F0502020204030204" pitchFamily="34" charset="0"/>
                <a:cs typeface="Calibri" panose="020F0502020204030204" pitchFamily="34" charset="0"/>
              </a:rPr>
              <a:t>, Fischer, Lippert</a:t>
            </a:r>
            <a:r>
              <a:rPr lang="en-US" b="1" dirty="0" smtClean="0">
                <a:solidFill>
                  <a:schemeClr val="tx1">
                    <a:lumMod val="95000"/>
                    <a:lumOff val="5000"/>
                  </a:schemeClr>
                </a:solidFill>
                <a:latin typeface="Calibri" panose="020F0502020204030204" pitchFamily="34" charset="0"/>
                <a:cs typeface="Calibri" panose="020F0502020204030204" pitchFamily="34" charset="0"/>
              </a:rPr>
              <a:t>) </a:t>
            </a:r>
            <a:r>
              <a:rPr lang="en-US" b="1" dirty="0">
                <a:solidFill>
                  <a:schemeClr val="tx1">
                    <a:lumMod val="95000"/>
                    <a:lumOff val="5000"/>
                  </a:schemeClr>
                </a:solidFill>
                <a:latin typeface="Calibri" panose="020F0502020204030204" pitchFamily="34" charset="0"/>
                <a:cs typeface="Calibri" panose="020F0502020204030204" pitchFamily="34" charset="0"/>
              </a:rPr>
              <a:t>SF 3961 (Wiger, Eken): Precision agriculture research and outreach—developing a </a:t>
            </a:r>
            <a:r>
              <a:rPr lang="en-US" b="1" dirty="0" smtClean="0">
                <a:solidFill>
                  <a:schemeClr val="tx1">
                    <a:lumMod val="95000"/>
                    <a:lumOff val="5000"/>
                  </a:schemeClr>
                </a:solidFill>
                <a:latin typeface="Calibri" panose="020F0502020204030204" pitchFamily="34" charset="0"/>
                <a:cs typeface="Calibri" panose="020F0502020204030204" pitchFamily="34" charset="0"/>
              </a:rPr>
              <a:t>plan for a program </a:t>
            </a:r>
            <a:endParaRPr lang="en-US" b="1" dirty="0">
              <a:solidFill>
                <a:schemeClr val="tx1">
                  <a:lumMod val="95000"/>
                  <a:lumOff val="5000"/>
                </a:schemeClr>
              </a:solidFill>
              <a:latin typeface="Calibri" panose="020F0502020204030204" pitchFamily="34" charset="0"/>
              <a:cs typeface="Calibri" panose="020F0502020204030204" pitchFamily="34" charset="0"/>
            </a:endParaRPr>
          </a:p>
          <a:p>
            <a:r>
              <a:rPr lang="en-US" b="1" dirty="0">
                <a:solidFill>
                  <a:schemeClr val="tx1">
                    <a:lumMod val="95000"/>
                    <a:lumOff val="5000"/>
                  </a:schemeClr>
                </a:solidFill>
                <a:latin typeface="Calibri" panose="020F0502020204030204" pitchFamily="34" charset="0"/>
                <a:cs typeface="Calibri" panose="020F0502020204030204" pitchFamily="34" charset="0"/>
              </a:rPr>
              <a:t>HF 3946 (Lippert, Fischer, Brand): SF 3953 (Wiger, Eaton, Eken): Plan for transferring monies from the general fund to the commissioner of agriculture </a:t>
            </a:r>
            <a:r>
              <a:rPr lang="en-US" b="1" dirty="0" smtClean="0">
                <a:solidFill>
                  <a:schemeClr val="tx1">
                    <a:lumMod val="95000"/>
                    <a:lumOff val="5000"/>
                  </a:schemeClr>
                </a:solidFill>
                <a:latin typeface="Calibri" panose="020F0502020204030204" pitchFamily="34" charset="0"/>
                <a:cs typeface="Calibri" panose="020F0502020204030204" pitchFamily="34" charset="0"/>
              </a:rPr>
              <a:t>in </a:t>
            </a:r>
            <a:r>
              <a:rPr lang="en-US" b="1" dirty="0">
                <a:solidFill>
                  <a:schemeClr val="tx1">
                    <a:lumMod val="95000"/>
                    <a:lumOff val="5000"/>
                  </a:schemeClr>
                </a:solidFill>
                <a:latin typeface="Calibri" panose="020F0502020204030204" pitchFamily="34" charset="0"/>
                <a:cs typeface="Calibri" panose="020F0502020204030204" pitchFamily="34" charset="0"/>
              </a:rPr>
              <a:t>the agricultural and environmental revolving loan account. </a:t>
            </a:r>
            <a:endParaRPr lang="en-US" b="1" cap="none" dirty="0" smtClean="0">
              <a:solidFill>
                <a:schemeClr val="tx1">
                  <a:lumMod val="95000"/>
                  <a:lumOff val="5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431471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585815"/>
          </a:xfrm>
        </p:spPr>
        <p:txBody>
          <a:bodyPr>
            <a:normAutofit fontScale="90000"/>
          </a:bodyPr>
          <a:lstStyle/>
          <a:p>
            <a:r>
              <a:rPr lang="en-US" sz="5400" b="1" dirty="0" smtClean="0">
                <a:latin typeface="Times New Roman" panose="02020603050405020304" pitchFamily="18" charset="0"/>
                <a:cs typeface="Times New Roman" panose="02020603050405020304" pitchFamily="18" charset="0"/>
              </a:rPr>
              <a:t>Draft Bill # 4</a:t>
            </a:r>
            <a:endParaRPr lang="en-US" sz="5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3"/>
          </p:nvPr>
        </p:nvSpPr>
        <p:spPr>
          <a:xfrm>
            <a:off x="913774" y="1204332"/>
            <a:ext cx="10363825" cy="4586867"/>
          </a:xfrm>
        </p:spPr>
        <p:txBody>
          <a:bodyPr>
            <a:normAutofit fontScale="92500"/>
          </a:bodyPr>
          <a:lstStyle/>
          <a:p>
            <a:pPr marL="0" indent="0" algn="ctr">
              <a:buNone/>
            </a:pPr>
            <a:endParaRPr lang="en-US" sz="2200" b="1" dirty="0" smtClean="0">
              <a:latin typeface="Calibri" panose="020F0502020204030204" pitchFamily="34" charset="0"/>
              <a:cs typeface="Calibri" panose="020F0502020204030204" pitchFamily="34" charset="0"/>
            </a:endParaRPr>
          </a:p>
          <a:p>
            <a:pPr marL="0" indent="0" algn="ctr">
              <a:buNone/>
            </a:pPr>
            <a:r>
              <a:rPr lang="en-US" sz="3000" b="1" dirty="0" smtClean="0">
                <a:latin typeface="Calibri" panose="020F0502020204030204" pitchFamily="34" charset="0"/>
                <a:cs typeface="Calibri" panose="020F0502020204030204" pitchFamily="34" charset="0"/>
              </a:rPr>
              <a:t>Bill Focus: </a:t>
            </a:r>
            <a:r>
              <a:rPr lang="en-US" sz="3000" b="1" dirty="0">
                <a:latin typeface="Calibri" panose="020F0502020204030204" pitchFamily="34" charset="0"/>
                <a:cs typeface="Calibri" panose="020F0502020204030204" pitchFamily="34" charset="0"/>
              </a:rPr>
              <a:t>Safe Drinking Water </a:t>
            </a:r>
          </a:p>
          <a:p>
            <a:r>
              <a:rPr lang="en-US" sz="2200" b="1" dirty="0" smtClean="0">
                <a:latin typeface="Calibri" panose="020F0502020204030204" pitchFamily="34" charset="0"/>
                <a:cs typeface="Calibri" panose="020F0502020204030204" pitchFamily="34" charset="0"/>
              </a:rPr>
              <a:t>HF3944 (Fischer</a:t>
            </a:r>
            <a:r>
              <a:rPr lang="en-US" sz="2200" b="1" dirty="0">
                <a:latin typeface="Calibri" panose="020F0502020204030204" pitchFamily="34" charset="0"/>
                <a:cs typeface="Calibri" panose="020F0502020204030204" pitchFamily="34" charset="0"/>
              </a:rPr>
              <a:t>), SF 3925 (Weber): Emerging Contaminant Monitoring </a:t>
            </a:r>
            <a:r>
              <a:rPr lang="en-US" sz="2200" b="1" dirty="0" smtClean="0">
                <a:latin typeface="Calibri" panose="020F0502020204030204" pitchFamily="34" charset="0"/>
                <a:cs typeface="Calibri" panose="020F0502020204030204" pitchFamily="34" charset="0"/>
              </a:rPr>
              <a:t>for PFAS</a:t>
            </a:r>
            <a:r>
              <a:rPr lang="en-US" sz="2200" b="1" dirty="0">
                <a:latin typeface="Calibri" panose="020F0502020204030204" pitchFamily="34" charset="0"/>
                <a:cs typeface="Calibri" panose="020F0502020204030204" pitchFamily="34" charset="0"/>
              </a:rPr>
              <a:t>: </a:t>
            </a:r>
            <a:r>
              <a:rPr lang="en-US" sz="2200" b="1" dirty="0" smtClean="0">
                <a:latin typeface="Calibri" panose="020F0502020204030204" pitchFamily="34" charset="0"/>
                <a:cs typeface="Calibri" panose="020F0502020204030204" pitchFamily="34" charset="0"/>
              </a:rPr>
              <a:t> </a:t>
            </a:r>
            <a:r>
              <a:rPr lang="en-US" sz="2200" b="1" dirty="0">
                <a:latin typeface="Calibri" panose="020F0502020204030204" pitchFamily="34" charset="0"/>
                <a:cs typeface="Calibri" panose="020F0502020204030204" pitchFamily="34" charset="0"/>
              </a:rPr>
              <a:t>plan </a:t>
            </a:r>
            <a:r>
              <a:rPr lang="en-US" sz="2200" b="1" dirty="0" smtClean="0">
                <a:latin typeface="Calibri" panose="020F0502020204030204" pitchFamily="34" charset="0"/>
                <a:cs typeface="Calibri" panose="020F0502020204030204" pitchFamily="34" charset="0"/>
              </a:rPr>
              <a:t> To </a:t>
            </a:r>
            <a:r>
              <a:rPr lang="en-US" sz="2200" b="1" dirty="0">
                <a:latin typeface="Calibri" panose="020F0502020204030204" pitchFamily="34" charset="0"/>
                <a:cs typeface="Calibri" panose="020F0502020204030204" pitchFamily="34" charset="0"/>
              </a:rPr>
              <a:t>monitor unregulated contaminants in sources of drinking water. </a:t>
            </a:r>
          </a:p>
          <a:p>
            <a:pPr lvl="0"/>
            <a:r>
              <a:rPr lang="en-US" sz="2200" b="1" dirty="0">
                <a:latin typeface="Calibri" panose="020F0502020204030204" pitchFamily="34" charset="0"/>
                <a:cs typeface="Calibri" panose="020F0502020204030204" pitchFamily="34" charset="0"/>
              </a:rPr>
              <a:t>SF3955 (Wiger Eaton) HF (Heintzeman): Forever chemicals in food </a:t>
            </a:r>
            <a:r>
              <a:rPr lang="en-US" sz="2200" b="1" dirty="0" smtClean="0">
                <a:latin typeface="Calibri" panose="020F0502020204030204" pitchFamily="34" charset="0"/>
                <a:cs typeface="Calibri" panose="020F0502020204030204" pitchFamily="34" charset="0"/>
              </a:rPr>
              <a:t>waste--Policy </a:t>
            </a:r>
            <a:r>
              <a:rPr lang="en-US" sz="2200" b="1" dirty="0">
                <a:latin typeface="Calibri" panose="020F0502020204030204" pitchFamily="34" charset="0"/>
                <a:cs typeface="Calibri" panose="020F0502020204030204" pitchFamily="34" charset="0"/>
              </a:rPr>
              <a:t>for acceptance of compostable products containing PFAS</a:t>
            </a:r>
          </a:p>
          <a:p>
            <a:pPr lvl="0"/>
            <a:r>
              <a:rPr lang="en-US" sz="2200" b="1" dirty="0">
                <a:latin typeface="Calibri" panose="020F0502020204030204" pitchFamily="34" charset="0"/>
                <a:cs typeface="Calibri" panose="020F0502020204030204" pitchFamily="34" charset="0"/>
              </a:rPr>
              <a:t>Testing private and domestic wells: The UM Future of drinking water report recommends a </a:t>
            </a:r>
            <a:r>
              <a:rPr lang="en-US" sz="2200" b="1" dirty="0" smtClean="0">
                <a:latin typeface="Calibri" panose="020F0502020204030204" pitchFamily="34" charset="0"/>
                <a:cs typeface="Calibri" panose="020F0502020204030204" pitchFamily="34" charset="0"/>
              </a:rPr>
              <a:t>statute for private well testing </a:t>
            </a:r>
            <a:r>
              <a:rPr lang="en-US" sz="2200" b="1" dirty="0">
                <a:latin typeface="Calibri" panose="020F0502020204030204" pitchFamily="34" charset="0"/>
                <a:cs typeface="Calibri" panose="020F0502020204030204" pitchFamily="34" charset="0"/>
              </a:rPr>
              <a:t>during the transfer of properties with wells</a:t>
            </a:r>
            <a:r>
              <a:rPr lang="en-US" sz="2200" b="1" dirty="0" smtClean="0">
                <a:latin typeface="Calibri" panose="020F0502020204030204" pitchFamily="34" charset="0"/>
                <a:cs typeface="Calibri" panose="020F0502020204030204" pitchFamily="34" charset="0"/>
              </a:rPr>
              <a:t>. This </a:t>
            </a:r>
            <a:r>
              <a:rPr lang="en-US" sz="2200" b="1" dirty="0">
                <a:latin typeface="Calibri" panose="020F0502020204030204" pitchFamily="34" charset="0"/>
                <a:cs typeface="Calibri" panose="020F0502020204030204" pitchFamily="34" charset="0"/>
              </a:rPr>
              <a:t>would protect </a:t>
            </a:r>
            <a:r>
              <a:rPr lang="en-US" sz="2200" b="1" dirty="0" smtClean="0">
                <a:latin typeface="Calibri" panose="020F0502020204030204" pitchFamily="34" charset="0"/>
                <a:cs typeface="Calibri" panose="020F0502020204030204" pitchFamily="34" charset="0"/>
              </a:rPr>
              <a:t>buyers and sellers. (Could include a testing disclosure as a substitute) </a:t>
            </a:r>
            <a:endParaRPr lang="en-US" sz="2200" b="1" dirty="0">
              <a:latin typeface="Calibri" panose="020F0502020204030204" pitchFamily="34" charset="0"/>
              <a:cs typeface="Calibri" panose="020F0502020204030204" pitchFamily="34" charset="0"/>
            </a:endParaRPr>
          </a:p>
          <a:p>
            <a:pPr algn="ctr"/>
            <a:endParaRPr lang="en-US" sz="5100" b="1" cap="none"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5316872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3775" y="618517"/>
            <a:ext cx="10364451" cy="585815"/>
          </a:xfrm>
        </p:spPr>
        <p:txBody>
          <a:bodyPr>
            <a:normAutofit fontScale="90000"/>
          </a:bodyPr>
          <a:lstStyle/>
          <a:p>
            <a:r>
              <a:rPr lang="en-US" sz="5400" b="1" dirty="0" smtClean="0">
                <a:latin typeface="Times New Roman" panose="02020603050405020304" pitchFamily="18" charset="0"/>
                <a:cs typeface="Times New Roman" panose="02020603050405020304" pitchFamily="18" charset="0"/>
              </a:rPr>
              <a:t>Draft Bill # 5</a:t>
            </a:r>
            <a:endParaRPr lang="en-US" sz="5400" b="1" dirty="0">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sz="quarter" idx="13"/>
          </p:nvPr>
        </p:nvSpPr>
        <p:spPr>
          <a:xfrm>
            <a:off x="913774" y="1204332"/>
            <a:ext cx="10363825" cy="4586867"/>
          </a:xfrm>
        </p:spPr>
        <p:txBody>
          <a:bodyPr>
            <a:normAutofit fontScale="77500" lnSpcReduction="20000"/>
          </a:bodyPr>
          <a:lstStyle/>
          <a:p>
            <a:pPr marL="0" indent="0" algn="ctr">
              <a:buNone/>
            </a:pPr>
            <a:endParaRPr lang="en-US" sz="2200" b="1" dirty="0" smtClean="0">
              <a:latin typeface="Calibri" panose="020F0502020204030204" pitchFamily="34" charset="0"/>
              <a:cs typeface="Calibri" panose="020F0502020204030204" pitchFamily="34" charset="0"/>
            </a:endParaRPr>
          </a:p>
          <a:p>
            <a:pPr marL="0" indent="0" algn="ctr">
              <a:buNone/>
            </a:pPr>
            <a:r>
              <a:rPr lang="en-US" sz="3800" b="1" dirty="0" smtClean="0">
                <a:latin typeface="Calibri" panose="020F0502020204030204" pitchFamily="34" charset="0"/>
                <a:cs typeface="Calibri" panose="020F0502020204030204" pitchFamily="34" charset="0"/>
              </a:rPr>
              <a:t>Bill Focus: Improving </a:t>
            </a:r>
            <a:r>
              <a:rPr lang="en-US" sz="3800" b="1" dirty="0">
                <a:latin typeface="Calibri" panose="020F0502020204030204" pitchFamily="34" charset="0"/>
                <a:cs typeface="Calibri" panose="020F0502020204030204" pitchFamily="34" charset="0"/>
              </a:rPr>
              <a:t>Wastewater </a:t>
            </a:r>
            <a:r>
              <a:rPr lang="en-US" sz="3800" b="1" dirty="0" smtClean="0">
                <a:latin typeface="Calibri" panose="020F0502020204030204" pitchFamily="34" charset="0"/>
                <a:cs typeface="Calibri" panose="020F0502020204030204" pitchFamily="34" charset="0"/>
              </a:rPr>
              <a:t>Treatment</a:t>
            </a:r>
          </a:p>
          <a:p>
            <a:pPr marL="0" indent="0" algn="ctr">
              <a:buNone/>
            </a:pPr>
            <a:endParaRPr lang="en-US" sz="3800" b="1" dirty="0" smtClean="0">
              <a:latin typeface="Calibri" panose="020F0502020204030204" pitchFamily="34" charset="0"/>
              <a:cs typeface="Calibri" panose="020F0502020204030204" pitchFamily="34" charset="0"/>
            </a:endParaRPr>
          </a:p>
          <a:p>
            <a:r>
              <a:rPr lang="en-US" sz="2600" b="1" dirty="0" smtClean="0">
                <a:latin typeface="Calibri" panose="020F0502020204030204" pitchFamily="34" charset="0"/>
                <a:cs typeface="Calibri" panose="020F0502020204030204" pitchFamily="34" charset="0"/>
              </a:rPr>
              <a:t> Flushable wipes- labeling or ban: Senate: Wiger, Eaton, Weber, Eken.  House: Heintzeman, Fischer: No non-woven disposable product for sale in the state may be labeled as flushable  unless it meets a specific definition.  (Similar bill in the Senate (SF3139)</a:t>
            </a:r>
          </a:p>
          <a:p>
            <a:pPr lvl="0"/>
            <a:r>
              <a:rPr lang="en-US" sz="2600" b="1" dirty="0" smtClean="0">
                <a:latin typeface="Calibri" panose="020F0502020204030204" pitchFamily="34" charset="0"/>
                <a:cs typeface="Calibri" panose="020F0502020204030204" pitchFamily="34" charset="0"/>
              </a:rPr>
              <a:t>Determine </a:t>
            </a:r>
            <a:r>
              <a:rPr lang="en-US" sz="2600" b="1" dirty="0">
                <a:latin typeface="Calibri" panose="020F0502020204030204" pitchFamily="34" charset="0"/>
                <a:cs typeface="Calibri" panose="020F0502020204030204" pitchFamily="34" charset="0"/>
              </a:rPr>
              <a:t>the threats of Emerging Contaminants: Because many emerging contaminants are not fully addressed at the federal level, it is important to prioritize and manage them in order to make sound decisions about optimizing treatment between the source and the tap (UM report</a:t>
            </a:r>
            <a:r>
              <a:rPr lang="en-US" dirty="0"/>
              <a:t>) </a:t>
            </a:r>
            <a:endParaRPr lang="en-US" sz="5100" b="1" cap="none" dirty="0" smtClean="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7251107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Droplet">
  <a:themeElements>
    <a:clrScheme name="Droplet">
      <a:dk1>
        <a:sysClr val="windowText" lastClr="000000"/>
      </a:dk1>
      <a:lt1>
        <a:sysClr val="window" lastClr="FFFFFF"/>
      </a:lt1>
      <a:dk2>
        <a:srgbClr val="1C647B"/>
      </a:dk2>
      <a:lt2>
        <a:srgbClr val="98B7D3"/>
      </a:lt2>
      <a:accent1>
        <a:srgbClr val="274FA4"/>
      </a:accent1>
      <a:accent2>
        <a:srgbClr val="48A8D0"/>
      </a:accent2>
      <a:accent3>
        <a:srgbClr val="53B18F"/>
      </a:accent3>
      <a:accent4>
        <a:srgbClr val="D78D38"/>
      </a:accent4>
      <a:accent5>
        <a:srgbClr val="BA3F51"/>
      </a:accent5>
      <a:accent6>
        <a:srgbClr val="AE52D9"/>
      </a:accent6>
      <a:hlink>
        <a:srgbClr val="2AA2DA"/>
      </a:hlink>
      <a:folHlink>
        <a:srgbClr val="76A3B8"/>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84000"/>
                <a:shade val="100000"/>
                <a:hueMod val="92000"/>
                <a:satMod val="180000"/>
                <a:lumMod val="114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DEB094D4-7FD8-4F86-93D5-B0F1341EF58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TM04033925[[fn=Droplet]]</Template>
  <TotalTime>1299</TotalTime>
  <Words>1008</Words>
  <Application>Microsoft Office PowerPoint</Application>
  <PresentationFormat>Widescreen</PresentationFormat>
  <Paragraphs>101</Paragraphs>
  <Slides>15</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15</vt:i4>
      </vt:variant>
    </vt:vector>
  </HeadingPairs>
  <TitlesOfParts>
    <vt:vector size="22" baseType="lpstr">
      <vt:lpstr>Arial</vt:lpstr>
      <vt:lpstr>Calibri</vt:lpstr>
      <vt:lpstr>Courier New</vt:lpstr>
      <vt:lpstr>Times New Roman</vt:lpstr>
      <vt:lpstr>Tw Cen MT</vt:lpstr>
      <vt:lpstr>Wingdings</vt:lpstr>
      <vt:lpstr>Droplet</vt:lpstr>
      <vt:lpstr>Subcommittee on Minnesota Water Policy</vt:lpstr>
      <vt:lpstr>Agenda</vt:lpstr>
      <vt:lpstr>discussion</vt:lpstr>
      <vt:lpstr>Bills</vt:lpstr>
      <vt:lpstr>Draft Bill # 1</vt:lpstr>
      <vt:lpstr>Draft Bill # 2</vt:lpstr>
      <vt:lpstr>Draft Bill # 3</vt:lpstr>
      <vt:lpstr>Draft Bill # 4</vt:lpstr>
      <vt:lpstr>Draft Bill # 5</vt:lpstr>
      <vt:lpstr>Draft Bill # 6</vt:lpstr>
      <vt:lpstr>Draft Bill # 7</vt:lpstr>
      <vt:lpstr>Draft Bill # 8</vt:lpstr>
      <vt:lpstr>Next Steps?</vt:lpstr>
      <vt:lpstr>Announcements</vt:lpstr>
      <vt:lpstr>Thanks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Legislative Water Commission</dc:title>
  <dc:creator>Kasey Gerkovich</dc:creator>
  <cp:lastModifiedBy>Kasey Gerkovich</cp:lastModifiedBy>
  <cp:revision>177</cp:revision>
  <cp:lastPrinted>2020-12-06T19:30:30Z</cp:lastPrinted>
  <dcterms:created xsi:type="dcterms:W3CDTF">2018-09-20T15:49:42Z</dcterms:created>
  <dcterms:modified xsi:type="dcterms:W3CDTF">2020-12-23T15:20:44Z</dcterms:modified>
</cp:coreProperties>
</file>